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323" r:id="rId5"/>
    <p:sldId id="309" r:id="rId6"/>
    <p:sldId id="310" r:id="rId7"/>
    <p:sldId id="261" r:id="rId8"/>
    <p:sldId id="1086" r:id="rId9"/>
    <p:sldId id="321" r:id="rId10"/>
    <p:sldId id="322" r:id="rId11"/>
    <p:sldId id="304" r:id="rId12"/>
    <p:sldId id="305" r:id="rId13"/>
    <p:sldId id="284" r:id="rId14"/>
    <p:sldId id="324" r:id="rId15"/>
    <p:sldId id="325" r:id="rId16"/>
    <p:sldId id="319" r:id="rId17"/>
    <p:sldId id="268" r:id="rId18"/>
    <p:sldId id="307" r:id="rId19"/>
    <p:sldId id="308" r:id="rId20"/>
    <p:sldId id="317" r:id="rId21"/>
    <p:sldId id="318" r:id="rId22"/>
    <p:sldId id="1088" r:id="rId23"/>
    <p:sldId id="313" r:id="rId24"/>
    <p:sldId id="314" r:id="rId25"/>
    <p:sldId id="1087" r:id="rId26"/>
    <p:sldId id="274" r:id="rId27"/>
    <p:sldId id="1091" r:id="rId28"/>
    <p:sldId id="1092" r:id="rId29"/>
    <p:sldId id="276" r:id="rId30"/>
    <p:sldId id="303" r:id="rId31"/>
    <p:sldId id="315" r:id="rId32"/>
    <p:sldId id="316" r:id="rId33"/>
    <p:sldId id="1093" r:id="rId34"/>
    <p:sldId id="1094" r:id="rId35"/>
    <p:sldId id="320" r:id="rId36"/>
    <p:sldId id="281" r:id="rId37"/>
    <p:sldId id="311" r:id="rId38"/>
    <p:sldId id="1089" r:id="rId39"/>
    <p:sldId id="1090" r:id="rId40"/>
    <p:sldId id="285" r:id="rId41"/>
    <p:sldId id="312" r:id="rId42"/>
    <p:sldId id="287" r:id="rId43"/>
    <p:sldId id="288" r:id="rId44"/>
    <p:sldId id="260" r:id="rId45"/>
    <p:sldId id="290" r:id="rId46"/>
    <p:sldId id="306" r:id="rId47"/>
    <p:sldId id="292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14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0A4D9-6CE5-4E21-8727-91CDEDF8CE7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FC505-6948-44E8-AD15-40C26483F9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667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11321-9BB0-F147-A6A5-264E4D1F572A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2590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11321-9BB0-F147-A6A5-264E4D1F572A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4770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2C45B-AAB0-46C7-A24C-3C82A1779D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370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2C45B-AAB0-46C7-A24C-3C82A1779D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933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76DB3-D132-4B68-9ADA-9EA150BA543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3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FF1923-3D60-462E-AD5F-18012A23F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28423A-08BC-4FF6-838D-0345FBD9E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98CEAE-93E4-4199-B7E0-CB851A617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5471-E09E-4703-9F58-FF04C37FD840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542DC-4CAE-4021-8014-DA161399E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3CA4CC-2022-4BE1-AEF5-1B20D5172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ABBF-733D-4B58-A04F-7905A446FE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67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D3473-0329-48BA-8FA1-4C12A2270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A55FC4-0B9C-4C0A-85AD-AE09ACD7F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2170EB-DCB0-489B-9508-FD099291E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5471-E09E-4703-9F58-FF04C37FD840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0CDFCF-A9C3-4F2D-91D2-5B1A41A52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545290-967E-467F-B0ED-335032E2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ABBF-733D-4B58-A04F-7905A446FE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1FFD383-1CE0-4B7A-8C75-14F2492073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F35A25-050D-495A-9820-F1337FFFC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F8FCDB-FF33-4CB2-9C1F-8613F7D0E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5471-E09E-4703-9F58-FF04C37FD840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72FFB7-9690-4FFC-B658-2110D8ADA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90CDA9-62C9-4D67-980F-EDB29495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ABBF-733D-4B58-A04F-7905A446FE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601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D8BFE-98EC-4054-BDF5-B3CF4F266E53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Google Shape;88;p1">
            <a:extLst>
              <a:ext uri="{FF2B5EF4-FFF2-40B4-BE49-F238E27FC236}">
                <a16:creationId xmlns:a16="http://schemas.microsoft.com/office/drawing/2014/main" id="{7FB3C6B4-444C-1048-8537-FE2A56FB1B3D}"/>
              </a:ext>
            </a:extLst>
          </p:cNvPr>
          <p:cNvSpPr/>
          <p:nvPr userDrawn="1"/>
        </p:nvSpPr>
        <p:spPr>
          <a:xfrm>
            <a:off x="-21502" y="-15550"/>
            <a:ext cx="12224292" cy="507370"/>
          </a:xfrm>
          <a:prstGeom prst="rect">
            <a:avLst/>
          </a:prstGeom>
          <a:solidFill>
            <a:srgbClr val="393E46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" name="Google Shape;110;p3">
            <a:extLst>
              <a:ext uri="{FF2B5EF4-FFF2-40B4-BE49-F238E27FC236}">
                <a16:creationId xmlns:a16="http://schemas.microsoft.com/office/drawing/2014/main" id="{93A11391-5E72-D847-9AC3-07076C06733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1074977"/>
            <a:ext cx="6768000" cy="3029"/>
          </a:xfrm>
          <a:prstGeom prst="straightConnector1">
            <a:avLst/>
          </a:prstGeom>
          <a:noFill/>
          <a:ln w="19050" cap="flat" cmpd="sng">
            <a:solidFill>
              <a:srgbClr val="393E4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342" y="556581"/>
            <a:ext cx="6779684" cy="512763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altLang="ko-KR" dirty="0"/>
              <a:t>01 Introduction</a:t>
            </a:r>
            <a:endParaRPr lang="ko-KR" altLang="en-US" dirty="0"/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0D52AECF-B0BA-AD4A-9249-FF8B011949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146" y="6349882"/>
            <a:ext cx="1989959" cy="5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6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A31D7-C5AB-431F-B4C9-2C3237846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F69C10-BCF8-40F8-A9D8-30F8ACBC4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CB52C7-5F24-4B98-BCB3-49B36FF55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5471-E09E-4703-9F58-FF04C37FD840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429BCC-4071-452B-8A4F-1600ED4ED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41677B-3809-4257-A8E5-8DA8F921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ABBF-733D-4B58-A04F-7905A446FE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639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5A11A7-3BC3-4448-B36F-EEF15FE0C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C3E2DE-B850-49C9-903E-5E2683617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F3D526-D885-407E-8314-2EAFD4C18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5471-E09E-4703-9F58-FF04C37FD840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5678DA-93FF-41B1-A058-D947AD687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9A58FD-5E50-47CE-9B03-D384A1A19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ABBF-733D-4B58-A04F-7905A446FE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84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7512E-F2BF-46B8-9D75-A8F1AB034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464F66-C812-4E97-A240-474C401A4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B4564D-F5A6-4003-BD7A-C751C827F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AA997C-26EB-4A5D-9A0B-760DB0985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5471-E09E-4703-9F58-FF04C37FD840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8A273B-0865-4519-86AE-DF7C5B329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521106-6B7E-48A8-B008-9453A03C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ABBF-733D-4B58-A04F-7905A446FE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785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FFD932-81A6-4817-8AE9-2271BEC77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29A512-D4B6-4A4F-9A9F-F044DA7AE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4605B7-1A04-44F0-BDDA-3BD76DD2FA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48E4A3-320D-44FB-B7B4-89F9B4239F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E4006E0-D330-4996-BCF6-2E34978A1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F5C4C4-8978-47F8-B518-7A10862A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5471-E09E-4703-9F58-FF04C37FD840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0AD151-12D8-4A73-88BD-64EF5ED97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AF3B17-76D5-4B32-92C4-DA628D684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ABBF-733D-4B58-A04F-7905A446FE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03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D3311-F4AF-4A2A-B714-03A1C025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D54ECFA-5E7B-4862-B07B-D7B91691B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5471-E09E-4703-9F58-FF04C37FD840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001F03-E2E5-4238-9ACC-2C0CD8DF8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B9B5CE-3B40-4AB2-8770-45B59DD5A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ABBF-733D-4B58-A04F-7905A446FE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660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77BC9F-F9DA-4AB5-8C92-A66456EE0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5471-E09E-4703-9F58-FF04C37FD840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54952B-5D49-48A1-A161-757D264E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D724A-60DC-448B-9C04-67AB70339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ABBF-733D-4B58-A04F-7905A446FE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346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20C91-519A-4552-A9EF-E4077EC4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6CB94-1448-41F8-BE4B-DC506137F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76D351-C193-4727-BF90-4D3408700B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C52EE3-52E5-4F62-B5A7-77B389E3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5471-E09E-4703-9F58-FF04C37FD840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B1CEEF-C806-4B24-8214-3D4B2AA24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95B118-504D-47CA-85A4-6BF34971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ABBF-733D-4B58-A04F-7905A446FE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764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6A937F-321E-4E50-9B1B-956785480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1A330F-20BE-49E4-9574-51DC7E6903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93FBC5-B839-4DCC-BF36-EC2BF7B41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C388D7-C5BE-4EE3-AE24-CB476C856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85471-E09E-4703-9F58-FF04C37FD840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03700C-D002-4765-97A4-2218AAB16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ADB021-C192-45D0-B1A6-59DEF14B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ABBF-733D-4B58-A04F-7905A446FE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009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884AB7-92A5-40E6-854C-2346165C9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576B72-1F29-4FA4-9E1E-4735369CB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328157-D429-4051-8ABC-44CED23DD7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85471-E09E-4703-9F58-FF04C37FD840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2EF6D-1F1D-4A5D-9A67-EB61CD177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1A0404-D45C-4468-93E9-2C94B12E3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ABBF-733D-4B58-A04F-7905A446FE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91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766F1-0485-4C5E-BC14-9DA8D0E31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800" dirty="0"/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황성현</a:t>
            </a:r>
            <a:r>
              <a:rPr lang="ko-KR" altLang="en-US" sz="800" dirty="0"/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15:01-15:03</a:t>
            </a:r>
            <a:r>
              <a:rPr lang="ko-KR" altLang="en-US" sz="800" dirty="0"/>
              <a:t>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A21FAA-B2B3-4759-A5FB-C43A3FBDA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1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809723E-3596-40BC-B86D-81C5119FC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2728912"/>
            <a:ext cx="10258425" cy="140017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77F3C5A3-213B-4F39-8A46-E22C3B1895B5}"/>
              </a:ext>
            </a:extLst>
          </p:cNvPr>
          <p:cNvSpPr txBox="1">
            <a:spLocks/>
          </p:cNvSpPr>
          <p:nvPr/>
        </p:nvSpPr>
        <p:spPr>
          <a:xfrm>
            <a:off x="8710127" y="60648"/>
            <a:ext cx="2932960" cy="60814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800" b="1" dirty="0"/>
              <a:t> </a:t>
            </a:r>
            <a:r>
              <a:rPr lang="ko-KR" altLang="en-US" sz="1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장호천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15:22-15:24</a:t>
            </a:r>
            <a:r>
              <a:rPr lang="ko-KR" alt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1652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2B635-2A67-4AF8-8694-633A1261C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1036"/>
          </a:xfrm>
        </p:spPr>
        <p:txBody>
          <a:bodyPr>
            <a:normAutofit/>
          </a:bodyPr>
          <a:lstStyle/>
          <a:p>
            <a:r>
              <a:rPr lang="en-US" sz="3600" dirty="0"/>
              <a:t> Outline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6B046-5F07-43F8-BFC0-7561F77B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68" y="1144589"/>
            <a:ext cx="11244942" cy="5330856"/>
          </a:xfrm>
        </p:spPr>
        <p:txBody>
          <a:bodyPr/>
          <a:lstStyle/>
          <a:p>
            <a:r>
              <a:rPr lang="en-US" dirty="0"/>
              <a:t> I took the Dataset 2 for classification python programing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F30AEA-354F-4113-A0FB-032DE67C7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23" y="2025713"/>
            <a:ext cx="6938609" cy="4308941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3CD900C-A315-4621-A07B-78A517DF210D}"/>
              </a:ext>
            </a:extLst>
          </p:cNvPr>
          <p:cNvSpPr/>
          <p:nvPr/>
        </p:nvSpPr>
        <p:spPr>
          <a:xfrm>
            <a:off x="8017230" y="3495080"/>
            <a:ext cx="282222" cy="89745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DF6C60-B024-40DA-9A45-42EA12297148}"/>
              </a:ext>
            </a:extLst>
          </p:cNvPr>
          <p:cNvSpPr/>
          <p:nvPr/>
        </p:nvSpPr>
        <p:spPr>
          <a:xfrm>
            <a:off x="8892489" y="3592647"/>
            <a:ext cx="1623111" cy="662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testdata</a:t>
            </a:r>
            <a:r>
              <a:rPr lang="en-US" dirty="0"/>
              <a:t> for X</a:t>
            </a:r>
          </a:p>
          <a:p>
            <a:r>
              <a:rPr lang="en-US" dirty="0"/>
              <a:t>testy for y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C629CD4-2E1B-45DF-A127-02D907BCBCD2}"/>
              </a:ext>
            </a:extLst>
          </p:cNvPr>
          <p:cNvSpPr txBox="1">
            <a:spLocks/>
          </p:cNvSpPr>
          <p:nvPr/>
        </p:nvSpPr>
        <p:spPr>
          <a:xfrm>
            <a:off x="9488466" y="277878"/>
            <a:ext cx="2475977" cy="497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800" b="1" dirty="0"/>
              <a:t> </a:t>
            </a:r>
            <a:r>
              <a:rPr lang="ko-KR" altLang="en-US" sz="1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임유석</a:t>
            </a:r>
            <a:r>
              <a:rPr lang="ko-KR" altLang="en-US" sz="1800" b="1" dirty="0"/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15:25-15:27</a:t>
            </a:r>
            <a:r>
              <a:rPr lang="ko-KR" alt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854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2B635-2A67-4AF8-8694-633A1261C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681036"/>
          </a:xfrm>
        </p:spPr>
        <p:txBody>
          <a:bodyPr>
            <a:normAutofit/>
          </a:bodyPr>
          <a:lstStyle/>
          <a:p>
            <a:r>
              <a:rPr lang="en-US" sz="3600" dirty="0"/>
              <a:t> Classification results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6B046-5F07-43F8-BFC0-7561F77B6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68" y="1144589"/>
            <a:ext cx="11244942" cy="5330856"/>
          </a:xfrm>
        </p:spPr>
        <p:txBody>
          <a:bodyPr/>
          <a:lstStyle/>
          <a:p>
            <a:r>
              <a:rPr lang="en-US" dirty="0"/>
              <a:t> I would like to compare two kinds of classification algorithm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F3CD900C-A315-4621-A07B-78A517DF210D}"/>
              </a:ext>
            </a:extLst>
          </p:cNvPr>
          <p:cNvSpPr/>
          <p:nvPr/>
        </p:nvSpPr>
        <p:spPr>
          <a:xfrm rot="5400000">
            <a:off x="3074396" y="5668403"/>
            <a:ext cx="293140" cy="59335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DF6C60-B024-40DA-9A45-42EA12297148}"/>
              </a:ext>
            </a:extLst>
          </p:cNvPr>
          <p:cNvSpPr/>
          <p:nvPr/>
        </p:nvSpPr>
        <p:spPr>
          <a:xfrm>
            <a:off x="1634866" y="6288012"/>
            <a:ext cx="3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Prediction accuracy : 66.6 %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A5445-AA44-4835-9541-1E2EF07B1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6" y="2365544"/>
            <a:ext cx="6223519" cy="33478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22F770-7A67-40BC-81D4-7AC2267D6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280" y="2297572"/>
            <a:ext cx="5195595" cy="187041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9D6C878-85EB-4D87-9BA3-6A3D2A9978AB}"/>
              </a:ext>
            </a:extLst>
          </p:cNvPr>
          <p:cNvSpPr/>
          <p:nvPr/>
        </p:nvSpPr>
        <p:spPr>
          <a:xfrm>
            <a:off x="251925" y="1891115"/>
            <a:ext cx="2066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[ </a:t>
            </a:r>
            <a:r>
              <a:rPr lang="en-US" dirty="0" err="1"/>
              <a:t>kNNneighbors</a:t>
            </a:r>
            <a:r>
              <a:rPr lang="en-US" dirty="0"/>
              <a:t> ]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EB1069-26A8-4BB8-B8CB-3C38E6FA1074}"/>
              </a:ext>
            </a:extLst>
          </p:cNvPr>
          <p:cNvSpPr/>
          <p:nvPr/>
        </p:nvSpPr>
        <p:spPr>
          <a:xfrm>
            <a:off x="6777134" y="1871260"/>
            <a:ext cx="1757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[ SVM ]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AB33F3B-C7C8-431F-B700-98C819E5DC5F}"/>
              </a:ext>
            </a:extLst>
          </p:cNvPr>
          <p:cNvSpPr/>
          <p:nvPr/>
        </p:nvSpPr>
        <p:spPr>
          <a:xfrm rot="5400000">
            <a:off x="9417814" y="5668403"/>
            <a:ext cx="293140" cy="59335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947A213-718C-43D7-B802-AE01B4F76249}"/>
              </a:ext>
            </a:extLst>
          </p:cNvPr>
          <p:cNvSpPr/>
          <p:nvPr/>
        </p:nvSpPr>
        <p:spPr>
          <a:xfrm>
            <a:off x="7978284" y="6288012"/>
            <a:ext cx="3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Prediction accuracy : 62 %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F003BBC1-B990-4411-A796-72AE9A6C1DBF}"/>
              </a:ext>
            </a:extLst>
          </p:cNvPr>
          <p:cNvSpPr txBox="1">
            <a:spLocks/>
          </p:cNvSpPr>
          <p:nvPr/>
        </p:nvSpPr>
        <p:spPr>
          <a:xfrm>
            <a:off x="9415898" y="190876"/>
            <a:ext cx="2475977" cy="497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800" b="1" dirty="0"/>
              <a:t> </a:t>
            </a:r>
            <a:r>
              <a:rPr lang="ko-KR" altLang="en-US" sz="1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임유석</a:t>
            </a:r>
            <a:r>
              <a:rPr lang="ko-KR" altLang="en-US" sz="1800" b="1" dirty="0"/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15:25-15:27</a:t>
            </a:r>
            <a:r>
              <a:rPr lang="ko-KR" alt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534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9711BC4E-B699-EE4C-864D-DC03B99C94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006" y="556581"/>
            <a:ext cx="5683128" cy="512763"/>
          </a:xfrm>
        </p:spPr>
        <p:txBody>
          <a:bodyPr/>
          <a:lstStyle/>
          <a:p>
            <a:r>
              <a:rPr kumimoji="1" lang="en-US" altLang="ko-Kore-KR" dirty="0"/>
              <a:t>AI programming | </a:t>
            </a:r>
            <a:r>
              <a:rPr kumimoji="1" lang="en-US" altLang="ko-Kore-KR" sz="1600" dirty="0"/>
              <a:t>2022.04.29. </a:t>
            </a:r>
            <a:r>
              <a:rPr kumimoji="1" lang="en-US" altLang="ko-Kore-KR" sz="1600" dirty="0" err="1"/>
              <a:t>HaRim</a:t>
            </a:r>
            <a:r>
              <a:rPr kumimoji="1" lang="en-US" altLang="ko-Kore-KR" sz="1600" dirty="0"/>
              <a:t> Lee</a:t>
            </a:r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908A939-15D8-324A-A782-E0586C34734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2095499"/>
            <a:ext cx="9144000" cy="459394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kumimoji="1" lang="en-US" altLang="ko-Kore-KR" sz="2800" u="sng" dirty="0"/>
              <a:t>Dataset2</a:t>
            </a:r>
            <a:br>
              <a:rPr kumimoji="1" lang="en-US" altLang="ko-Kore-KR" sz="2800" u="sng" dirty="0"/>
            </a:br>
            <a:br>
              <a:rPr kumimoji="1" lang="en-US" altLang="ko-Kore-KR" sz="2800" u="sng" dirty="0"/>
            </a:br>
            <a:br>
              <a:rPr kumimoji="1" lang="en-US" altLang="ko-Kore-KR" sz="2800" u="sng" dirty="0"/>
            </a:br>
            <a:br>
              <a:rPr kumimoji="1" lang="en-US" altLang="ko-Kore-KR" sz="2800" u="sng" dirty="0"/>
            </a:br>
            <a:br>
              <a:rPr kumimoji="1" lang="en-US" altLang="ko-Kore-KR" sz="2800" u="sng" dirty="0"/>
            </a:br>
            <a:br>
              <a:rPr kumimoji="1" lang="en-US" altLang="ko-Kore-KR" sz="2800" u="sng" dirty="0"/>
            </a:br>
            <a:r>
              <a:rPr kumimoji="1" lang="en-US" altLang="ko-Kore-KR" sz="2800" dirty="0"/>
              <a:t>- base line model : Multi-resolution 1d convolution + 			 	 Attention based model </a:t>
            </a:r>
            <a:br>
              <a:rPr kumimoji="1" lang="en-US" altLang="ko-Kore-KR" sz="2800" dirty="0"/>
            </a:br>
            <a:br>
              <a:rPr kumimoji="1" lang="en-US" altLang="ko-Kore-KR" sz="2800" dirty="0"/>
            </a:br>
            <a:br>
              <a:rPr kumimoji="1" lang="en-US" altLang="ko-Kore-KR" sz="2800" dirty="0"/>
            </a:br>
            <a:r>
              <a:rPr kumimoji="1" lang="en-US" altLang="ko-Kore-KR" sz="2800" dirty="0"/>
              <a:t>- further plan </a:t>
            </a:r>
            <a:br>
              <a:rPr kumimoji="1" lang="en-US" altLang="ko-Kore-KR" sz="2800" dirty="0"/>
            </a:br>
            <a:r>
              <a:rPr kumimoji="1" lang="en-US" altLang="ko-Kore-KR" sz="2800" dirty="0"/>
              <a:t>	- Data augmentation </a:t>
            </a:r>
            <a:br>
              <a:rPr kumimoji="1" lang="en-US" altLang="ko-Kore-KR" sz="2800" dirty="0"/>
            </a:br>
            <a:r>
              <a:rPr kumimoji="1" lang="en-US" altLang="ko-Kore-KR" sz="2800" dirty="0"/>
              <a:t>	- Model Ensemble </a:t>
            </a:r>
            <a:br>
              <a:rPr kumimoji="1" lang="en-US" altLang="ko-Kore-KR" sz="2800" dirty="0"/>
            </a:br>
            <a:r>
              <a:rPr kumimoji="1" lang="en-US" altLang="ko-Kore-KR" sz="2800" dirty="0"/>
              <a:t>	- Apply SWAG, multi-SWAG, .. To find better solution</a:t>
            </a:r>
            <a:br>
              <a:rPr kumimoji="1" lang="en-US" altLang="ko-Kore-KR" sz="2800" dirty="0"/>
            </a:br>
            <a:r>
              <a:rPr kumimoji="1" lang="en-US" altLang="ko-Kore-KR" sz="2800" dirty="0"/>
              <a:t>	 </a:t>
            </a:r>
            <a:br>
              <a:rPr kumimoji="1" lang="en-US" altLang="ko-Kore-KR" sz="2800" dirty="0"/>
            </a:br>
            <a:br>
              <a:rPr kumimoji="1" lang="en-US" altLang="ko-Kore-KR" dirty="0"/>
            </a:b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F42FB9-A7BA-9828-5956-FDF194410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6" b="4493"/>
          <a:stretch/>
        </p:blipFill>
        <p:spPr>
          <a:xfrm>
            <a:off x="1640787" y="1903579"/>
            <a:ext cx="7847937" cy="1200647"/>
          </a:xfrm>
          <a:prstGeom prst="rect">
            <a:avLst/>
          </a:prstGeom>
          <a:ln>
            <a:solidFill>
              <a:srgbClr val="393E46"/>
            </a:solidFill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6FEFD330-74EB-4B11-B608-D662082CAA43}"/>
              </a:ext>
            </a:extLst>
          </p:cNvPr>
          <p:cNvSpPr txBox="1">
            <a:spLocks/>
          </p:cNvSpPr>
          <p:nvPr/>
        </p:nvSpPr>
        <p:spPr>
          <a:xfrm>
            <a:off x="9348547" y="578806"/>
            <a:ext cx="2638906" cy="4905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b="1"/>
              <a:t>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이하림</a:t>
            </a:r>
            <a:r>
              <a:rPr lang="ko-KR" altLang="en-US" sz="1800" b="1"/>
              <a:t> 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15:28-15:30</a:t>
            </a:r>
            <a:r>
              <a:rPr lang="ko-KR" altLang="en-US" sz="1800" b="1"/>
              <a:t> 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862314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E82666-5576-46ED-83AF-4296A080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723900"/>
            <a:ext cx="10677525" cy="54102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ABB964B-8895-4F35-8624-1B9F52147843}"/>
              </a:ext>
            </a:extLst>
          </p:cNvPr>
          <p:cNvSpPr txBox="1">
            <a:spLocks/>
          </p:cNvSpPr>
          <p:nvPr/>
        </p:nvSpPr>
        <p:spPr>
          <a:xfrm>
            <a:off x="9372599" y="66675"/>
            <a:ext cx="2686051" cy="5667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800" b="1"/>
              <a:t>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이찬우</a:t>
            </a:r>
            <a:r>
              <a:rPr lang="ko-KR" altLang="en-US" sz="1800" b="1"/>
              <a:t> 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15:35-15:37</a:t>
            </a:r>
            <a:r>
              <a:rPr lang="ko-KR" altLang="en-US" sz="1800" b="1"/>
              <a:t> 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115627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E3900B-9649-4032-A177-1DD15235B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381000"/>
            <a:ext cx="11696700" cy="60960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2F0BF99-5491-4982-B8D1-EC824B05E05E}"/>
              </a:ext>
            </a:extLst>
          </p:cNvPr>
          <p:cNvSpPr txBox="1">
            <a:spLocks/>
          </p:cNvSpPr>
          <p:nvPr/>
        </p:nvSpPr>
        <p:spPr>
          <a:xfrm>
            <a:off x="9372599" y="66675"/>
            <a:ext cx="2686051" cy="5667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800" b="1"/>
              <a:t>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이찬우</a:t>
            </a:r>
            <a:r>
              <a:rPr lang="ko-KR" altLang="en-US" sz="1800" b="1"/>
              <a:t> 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15:35-15:37</a:t>
            </a:r>
            <a:r>
              <a:rPr lang="ko-KR" altLang="en-US" sz="1800" b="1"/>
              <a:t> 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22134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B81393-2C6D-49E1-9104-D0D5BBE1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933"/>
            <a:ext cx="12192000" cy="622013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4286F428-9E0C-4DDE-AAE4-F4F0A3C4D45E}"/>
              </a:ext>
            </a:extLst>
          </p:cNvPr>
          <p:cNvSpPr txBox="1">
            <a:spLocks/>
          </p:cNvSpPr>
          <p:nvPr/>
        </p:nvSpPr>
        <p:spPr>
          <a:xfrm>
            <a:off x="9176656" y="195943"/>
            <a:ext cx="2686051" cy="5136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800" b="1"/>
              <a:t>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이선재</a:t>
            </a:r>
            <a:r>
              <a:rPr lang="ko-KR" altLang="en-US" sz="1800" b="1"/>
              <a:t> 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15:38-15:40</a:t>
            </a:r>
            <a:r>
              <a:rPr lang="ko-KR" altLang="en-US" sz="1800" b="1"/>
              <a:t> 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85909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766F1-0485-4C5E-BC14-9DA8D0E31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r>
            <a:r>
              <a:rPr lang="ko-KR" altLang="en-US" dirty="0"/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이동우</a:t>
            </a:r>
            <a:r>
              <a:rPr lang="ko-KR" altLang="en-US" dirty="0"/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15:41-15:43</a:t>
            </a:r>
            <a:r>
              <a:rPr lang="ko-KR" altLang="en-US" dirty="0"/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A21FAA-B2B3-4759-A5FB-C43A3FBDA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484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752600" y="76320"/>
            <a:ext cx="87624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spc="-1" dirty="0">
                <a:solidFill>
                  <a:srgbClr val="000000"/>
                </a:solidFill>
                <a:latin typeface="Arial"/>
              </a:rPr>
              <a:t>Assignment – Training the specific dataset</a:t>
            </a:r>
            <a:endParaRPr lang="en-US" sz="2800" spc="-1" dirty="0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752599" y="914400"/>
            <a:ext cx="8732520" cy="548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2000" spc="-1" dirty="0">
                <a:latin typeface="Arial"/>
              </a:rPr>
              <a:t>Dataset3</a:t>
            </a:r>
          </a:p>
          <a:p>
            <a:pPr marL="800280" lvl="1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1400" spc="-1" dirty="0" err="1">
                <a:latin typeface="Arial"/>
              </a:rPr>
              <a:t>x_train</a:t>
            </a:r>
            <a:r>
              <a:rPr lang="en-US" altLang="ko-KR" sz="1400" spc="-1" dirty="0">
                <a:latin typeface="Arial"/>
              </a:rPr>
              <a:t>, </a:t>
            </a:r>
            <a:r>
              <a:rPr lang="en-US" altLang="ko-KR" sz="1400" spc="-1" dirty="0" err="1">
                <a:latin typeface="Arial"/>
              </a:rPr>
              <a:t>x_test</a:t>
            </a:r>
            <a:endParaRPr lang="en-US" altLang="ko-KR" sz="1400" spc="-1" dirty="0">
              <a:latin typeface="Arial"/>
            </a:endParaRPr>
          </a:p>
          <a:p>
            <a:pPr marL="1257480" lvl="2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1400" spc="-1" dirty="0">
                <a:latin typeface="Arial"/>
              </a:rPr>
              <a:t>(60000, 784)</a:t>
            </a:r>
          </a:p>
          <a:p>
            <a:pPr marL="800280" lvl="1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1400" spc="-1" dirty="0" err="1">
                <a:latin typeface="Arial"/>
              </a:rPr>
              <a:t>y_train</a:t>
            </a:r>
            <a:r>
              <a:rPr lang="en-US" altLang="ko-KR" sz="1400" spc="-1" dirty="0">
                <a:latin typeface="Arial"/>
              </a:rPr>
              <a:t>, </a:t>
            </a:r>
            <a:r>
              <a:rPr lang="en-US" altLang="ko-KR" sz="1400" spc="-1" dirty="0" err="1">
                <a:latin typeface="Arial"/>
              </a:rPr>
              <a:t>y_test</a:t>
            </a:r>
            <a:endParaRPr lang="en-US" altLang="ko-KR" sz="1400" spc="-1" dirty="0">
              <a:latin typeface="Arial"/>
            </a:endParaRPr>
          </a:p>
          <a:p>
            <a:pPr marL="1257480" lvl="2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1400" spc="-1" dirty="0">
                <a:latin typeface="Arial"/>
              </a:rPr>
              <a:t>(60000, )</a:t>
            </a:r>
          </a:p>
          <a:p>
            <a:pPr marL="800280" lvl="1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1400" spc="-1" dirty="0">
                <a:latin typeface="Arial"/>
              </a:rPr>
              <a:t>min &amp; max value of x</a:t>
            </a:r>
          </a:p>
          <a:p>
            <a:pPr marL="1257480" lvl="2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1400" spc="-1" dirty="0">
                <a:latin typeface="Arial"/>
              </a:rPr>
              <a:t>min: 0, max: 255</a:t>
            </a:r>
          </a:p>
          <a:p>
            <a:pPr marL="800280" lvl="1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1400" spc="-1" dirty="0">
                <a:latin typeface="Arial"/>
              </a:rPr>
              <a:t>min &amp; max value of y</a:t>
            </a:r>
          </a:p>
          <a:p>
            <a:pPr marL="1257480" lvl="2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1400" spc="-1" dirty="0">
                <a:latin typeface="Arial"/>
              </a:rPr>
              <a:t>min: 0, max: 9</a:t>
            </a:r>
          </a:p>
          <a:p>
            <a:pPr marL="1257480" lvl="2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1400" spc="-1" dirty="0" err="1">
                <a:latin typeface="Arial"/>
              </a:rPr>
              <a:t>num_categories</a:t>
            </a:r>
            <a:r>
              <a:rPr lang="en-US" altLang="ko-KR" sz="1400" spc="-1" dirty="0">
                <a:latin typeface="Arial"/>
              </a:rPr>
              <a:t> : 10</a:t>
            </a:r>
          </a:p>
          <a:p>
            <a:pPr marL="1257480" lvl="2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endParaRPr lang="en-US" altLang="ko-KR" sz="2000" spc="-1" dirty="0">
              <a:latin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76A0DB-6FB4-4823-9545-A05DC22593E0}"/>
              </a:ext>
            </a:extLst>
          </p:cNvPr>
          <p:cNvGrpSpPr/>
          <p:nvPr/>
        </p:nvGrpSpPr>
        <p:grpSpPr>
          <a:xfrm>
            <a:off x="5867400" y="900186"/>
            <a:ext cx="4724398" cy="2670329"/>
            <a:chOff x="4061115" y="988565"/>
            <a:chExt cx="5082885" cy="335855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17393AF-01AE-4CFC-B0C5-99973AF852EB}"/>
                </a:ext>
              </a:extLst>
            </p:cNvPr>
            <p:cNvGrpSpPr/>
            <p:nvPr/>
          </p:nvGrpSpPr>
          <p:grpSpPr>
            <a:xfrm>
              <a:off x="4061115" y="988565"/>
              <a:ext cx="5082885" cy="2773357"/>
              <a:chOff x="3790951" y="988565"/>
              <a:chExt cx="5082885" cy="277335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C3ED4A2C-51FF-476D-AB3F-74B03B2FC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0951" y="988565"/>
                <a:ext cx="5061973" cy="733892"/>
              </a:xfrm>
              <a:prstGeom prst="rect">
                <a:avLst/>
              </a:prstGeom>
            </p:spPr>
          </p:pic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AFA3BFD9-06AE-40E2-BA38-45D3A3B198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6549" y="2228802"/>
                <a:ext cx="4976113" cy="61609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4C56EFDB-CFDB-41FD-B238-A8A57B892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6550" y="1624042"/>
                <a:ext cx="4976114" cy="625542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AC01ED4F-1F28-48C1-815D-FF0762366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22126" y="3118544"/>
                <a:ext cx="5051710" cy="643378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201ED3-70CC-4C93-9477-389148DE3883}"/>
                </a:ext>
              </a:extLst>
            </p:cNvPr>
            <p:cNvSpPr txBox="1"/>
            <p:nvPr/>
          </p:nvSpPr>
          <p:spPr>
            <a:xfrm rot="5400000">
              <a:off x="5949857" y="3397327"/>
              <a:ext cx="1502229" cy="397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5189B50-21D1-4421-A2FE-4521982B03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375" y="3235780"/>
            <a:ext cx="2197715" cy="3363380"/>
          </a:xfrm>
          <a:prstGeom prst="rect">
            <a:avLst/>
          </a:prstGeom>
        </p:spPr>
      </p:pic>
      <p:sp>
        <p:nvSpPr>
          <p:cNvPr id="12" name="CustomShape 2">
            <a:extLst>
              <a:ext uri="{FF2B5EF4-FFF2-40B4-BE49-F238E27FC236}">
                <a16:creationId xmlns:a16="http://schemas.microsoft.com/office/drawing/2014/main" id="{A54ED67D-397B-42AE-8FE6-CE282EDA1362}"/>
              </a:ext>
            </a:extLst>
          </p:cNvPr>
          <p:cNvSpPr/>
          <p:nvPr/>
        </p:nvSpPr>
        <p:spPr>
          <a:xfrm>
            <a:off x="1752599" y="4068740"/>
            <a:ext cx="8732520" cy="20465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2000" spc="-1" dirty="0">
                <a:latin typeface="Arial"/>
              </a:rPr>
              <a:t>Make a Model</a:t>
            </a:r>
          </a:p>
          <a:p>
            <a:pPr marL="800280" lvl="1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1400" spc="-1" dirty="0">
                <a:latin typeface="Arial"/>
              </a:rPr>
              <a:t>reshape </a:t>
            </a:r>
            <a:r>
              <a:rPr lang="en-US" altLang="ko-KR" sz="1400" spc="-1" dirty="0">
                <a:latin typeface="Arial"/>
                <a:sym typeface="Wingdings" panose="05000000000000000000" pitchFamily="2" charset="2"/>
              </a:rPr>
              <a:t> 28x28</a:t>
            </a:r>
          </a:p>
          <a:p>
            <a:pPr marL="800280" lvl="1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1400" spc="-1" dirty="0">
                <a:latin typeface="Arial"/>
                <a:sym typeface="Wingdings" panose="05000000000000000000" pitchFamily="2" charset="2"/>
              </a:rPr>
              <a:t>normalize (divided by 255)</a:t>
            </a:r>
          </a:p>
          <a:p>
            <a:pPr marL="800280" lvl="1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1400" spc="-1" dirty="0">
                <a:latin typeface="Arial"/>
                <a:sym typeface="Wingdings" panose="05000000000000000000" pitchFamily="2" charset="2"/>
              </a:rPr>
              <a:t>encoding the label  e.g. label 2: [0, 0, 1, 0, 0, 0, 0, 0, 0, 0]</a:t>
            </a:r>
          </a:p>
          <a:p>
            <a:pPr marL="800280" lvl="1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1400" spc="-1" dirty="0">
                <a:latin typeface="Arial"/>
                <a:sym typeface="Wingdings" panose="05000000000000000000" pitchFamily="2" charset="2"/>
              </a:rPr>
              <a:t>make a CNN model (3 Conv layer, 2 FC layer)</a:t>
            </a:r>
            <a:endParaRPr lang="en-US" altLang="ko-KR" spc="-1" dirty="0"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C426C-7F7D-4DDF-8219-FD1E80D0F55E}"/>
              </a:ext>
            </a:extLst>
          </p:cNvPr>
          <p:cNvSpPr txBox="1"/>
          <p:nvPr/>
        </p:nvSpPr>
        <p:spPr>
          <a:xfrm>
            <a:off x="9019905" y="6297371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 </a:t>
            </a:r>
            <a:r>
              <a:rPr lang="en-US" altLang="ko-KR" sz="1200" dirty="0" err="1"/>
              <a:t>model.summary</a:t>
            </a:r>
            <a:r>
              <a:rPr lang="en-US" altLang="ko-KR" sz="1200" dirty="0"/>
              <a:t> &gt;</a:t>
            </a:r>
            <a:endParaRPr lang="ko-KR" altLang="en-US" sz="1200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A11766F1-0485-4C5E-BC14-9DA8D0E315E1}"/>
              </a:ext>
            </a:extLst>
          </p:cNvPr>
          <p:cNvSpPr txBox="1">
            <a:spLocks/>
          </p:cNvSpPr>
          <p:nvPr/>
        </p:nvSpPr>
        <p:spPr>
          <a:xfrm>
            <a:off x="9270772" y="172108"/>
            <a:ext cx="2642051" cy="4754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r>
              <a:rPr lang="ko-KR" altLang="en-US" sz="1800" b="1"/>
              <a:t>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윤준용</a:t>
            </a:r>
            <a:r>
              <a:rPr lang="ko-KR" altLang="en-US" sz="1800" b="1"/>
              <a:t> 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15:44-15:46</a:t>
            </a:r>
            <a:r>
              <a:rPr lang="ko-KR" altLang="en-US" sz="1800" b="1"/>
              <a:t> 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225946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752600" y="76320"/>
            <a:ext cx="87624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spc="-1" dirty="0">
                <a:solidFill>
                  <a:srgbClr val="000000"/>
                </a:solidFill>
                <a:latin typeface="Arial"/>
              </a:rPr>
              <a:t>Assignment – Training the specific dataset</a:t>
            </a:r>
            <a:endParaRPr lang="en-US" sz="2800" spc="-1" dirty="0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752599" y="914400"/>
            <a:ext cx="8732520" cy="20465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2000" spc="-1" dirty="0">
                <a:latin typeface="Arial"/>
              </a:rPr>
              <a:t>Results</a:t>
            </a:r>
          </a:p>
          <a:p>
            <a:pPr marL="800280" lvl="1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1400" spc="-1" dirty="0">
                <a:latin typeface="Arial"/>
              </a:rPr>
              <a:t>epochs: 10</a:t>
            </a:r>
          </a:p>
          <a:p>
            <a:pPr marL="800280" lvl="1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1400" spc="-1" dirty="0">
                <a:latin typeface="Arial"/>
              </a:rPr>
              <a:t>loss: “</a:t>
            </a:r>
            <a:r>
              <a:rPr lang="en-US" altLang="ko-KR" sz="1400" spc="-1" dirty="0" err="1">
                <a:latin typeface="Arial"/>
              </a:rPr>
              <a:t>cross_entropy</a:t>
            </a:r>
            <a:r>
              <a:rPr lang="en-US" altLang="ko-KR" sz="1400" spc="-1" dirty="0">
                <a:latin typeface="Arial"/>
              </a:rPr>
              <a:t>”</a:t>
            </a:r>
          </a:p>
          <a:p>
            <a:pPr marL="800280" lvl="1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1400" spc="-1" dirty="0">
                <a:latin typeface="Arial"/>
              </a:rPr>
              <a:t>metric: “accuracy” </a:t>
            </a:r>
            <a:r>
              <a:rPr lang="en-US" altLang="ko-KR" sz="1400" spc="-1" dirty="0">
                <a:latin typeface="Arial"/>
                <a:sym typeface="Wingdings" panose="05000000000000000000" pitchFamily="2" charset="2"/>
              </a:rPr>
              <a:t> 0.9593</a:t>
            </a:r>
            <a:endParaRPr lang="en-US" altLang="ko-KR" spc="-1" dirty="0">
              <a:latin typeface="Arial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76C8C0E-D906-4D86-99B1-CDEB16C26350}"/>
              </a:ext>
            </a:extLst>
          </p:cNvPr>
          <p:cNvGrpSpPr/>
          <p:nvPr/>
        </p:nvGrpSpPr>
        <p:grpSpPr>
          <a:xfrm>
            <a:off x="4993602" y="894977"/>
            <a:ext cx="5575828" cy="2403516"/>
            <a:chOff x="3385291" y="3300710"/>
            <a:chExt cx="5575828" cy="240351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E48A4DD-5700-47D2-BB8F-7F4006D31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5291" y="3300710"/>
              <a:ext cx="5575828" cy="217480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DC5502-834C-45B9-90AB-EC3712DBEB86}"/>
                </a:ext>
              </a:extLst>
            </p:cNvPr>
            <p:cNvSpPr txBox="1"/>
            <p:nvPr/>
          </p:nvSpPr>
          <p:spPr>
            <a:xfrm>
              <a:off x="5770663" y="5427227"/>
              <a:ext cx="19812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&lt; results &gt;</a:t>
              </a:r>
              <a:endParaRPr lang="ko-KR" altLang="en-US" sz="1200" dirty="0"/>
            </a:p>
          </p:txBody>
        </p:sp>
      </p:grpSp>
      <p:sp>
        <p:nvSpPr>
          <p:cNvPr id="10" name="CustomShape 2">
            <a:extLst>
              <a:ext uri="{FF2B5EF4-FFF2-40B4-BE49-F238E27FC236}">
                <a16:creationId xmlns:a16="http://schemas.microsoft.com/office/drawing/2014/main" id="{FF38DAC2-448C-4AEA-83BE-E6C3E6C74584}"/>
              </a:ext>
            </a:extLst>
          </p:cNvPr>
          <p:cNvSpPr/>
          <p:nvPr/>
        </p:nvSpPr>
        <p:spPr>
          <a:xfrm>
            <a:off x="1752599" y="3646715"/>
            <a:ext cx="8732520" cy="20465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2000" spc="-1" dirty="0">
                <a:latin typeface="Arial"/>
              </a:rPr>
              <a:t>Plans</a:t>
            </a:r>
          </a:p>
          <a:p>
            <a:pPr marL="800280" lvl="1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1400" spc="-1" dirty="0">
                <a:latin typeface="Arial"/>
              </a:rPr>
              <a:t>for preventing overfitting</a:t>
            </a:r>
          </a:p>
          <a:p>
            <a:pPr marL="1257480" lvl="2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1400" spc="-1" dirty="0">
                <a:latin typeface="Arial"/>
              </a:rPr>
              <a:t>Data Augmentation</a:t>
            </a:r>
          </a:p>
          <a:p>
            <a:pPr marL="1257480" lvl="2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1400" spc="-1" dirty="0">
                <a:latin typeface="Arial"/>
              </a:rPr>
              <a:t>Transfer Learning</a:t>
            </a:r>
          </a:p>
          <a:p>
            <a:pPr marL="800280" lvl="1" indent="-342360">
              <a:lnSpc>
                <a:spcPct val="120000"/>
              </a:lnSpc>
              <a:buClr>
                <a:srgbClr val="4F6128"/>
              </a:buClr>
              <a:buFont typeface="Noto Sans Symbols"/>
              <a:buChar char="▪"/>
            </a:pPr>
            <a:r>
              <a:rPr lang="en-US" altLang="ko-KR" sz="1400" spc="-1" dirty="0">
                <a:latin typeface="Arial"/>
              </a:rPr>
              <a:t>Analyze the data attribution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A11766F1-0485-4C5E-BC14-9DA8D0E315E1}"/>
              </a:ext>
            </a:extLst>
          </p:cNvPr>
          <p:cNvSpPr txBox="1">
            <a:spLocks/>
          </p:cNvSpPr>
          <p:nvPr/>
        </p:nvSpPr>
        <p:spPr>
          <a:xfrm>
            <a:off x="9270772" y="172108"/>
            <a:ext cx="2642051" cy="4754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r>
              <a:rPr lang="ko-KR" altLang="en-US" sz="1800" b="1" dirty="0"/>
              <a:t> </a:t>
            </a:r>
            <a:r>
              <a:rPr lang="ko-KR" altLang="en-US" sz="1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윤준용</a:t>
            </a:r>
            <a:r>
              <a:rPr lang="ko-KR" altLang="en-US" sz="1800" b="1" dirty="0"/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15:44-15:46</a:t>
            </a:r>
            <a:r>
              <a:rPr lang="ko-KR" alt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51642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766F1-0485-4C5E-BC14-9DA8D0E31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800" dirty="0"/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한병현</a:t>
            </a:r>
            <a:r>
              <a:rPr lang="ko-KR" altLang="en-US" sz="800" dirty="0"/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15:04-15:06</a:t>
            </a:r>
            <a:r>
              <a:rPr lang="ko-KR" altLang="en-US" sz="800" dirty="0"/>
              <a:t>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A21FAA-B2B3-4759-A5FB-C43A3FBDA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719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D67D081-7FD8-42E5-BB16-7470BF2BD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95312"/>
            <a:ext cx="10363200" cy="5667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AEE32A-F708-4F5C-987C-4082F1DF5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70" y="421305"/>
            <a:ext cx="10919860" cy="607254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661FDE5E-4A58-4D94-9C6C-A5B724737D08}"/>
              </a:ext>
            </a:extLst>
          </p:cNvPr>
          <p:cNvSpPr txBox="1">
            <a:spLocks/>
          </p:cNvSpPr>
          <p:nvPr/>
        </p:nvSpPr>
        <p:spPr>
          <a:xfrm>
            <a:off x="9182100" y="130629"/>
            <a:ext cx="3009900" cy="52183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800" b="1" dirty="0"/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원준호</a:t>
            </a:r>
            <a:r>
              <a:rPr lang="ko-KR" altLang="en-US" sz="1800" b="1" dirty="0"/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15:47-15:49</a:t>
            </a:r>
            <a:r>
              <a:rPr lang="ko-KR" alt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9115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7EBB51-BF08-45BC-9804-BC01C76A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419100"/>
            <a:ext cx="11039475" cy="6019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7DF4B6-A21A-4005-8861-8B5386DE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45" y="391546"/>
            <a:ext cx="11299392" cy="6029371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CDCAAB3-2675-4902-AD76-C003512D1F8C}"/>
              </a:ext>
            </a:extLst>
          </p:cNvPr>
          <p:cNvSpPr txBox="1">
            <a:spLocks/>
          </p:cNvSpPr>
          <p:nvPr/>
        </p:nvSpPr>
        <p:spPr>
          <a:xfrm>
            <a:off x="9182100" y="130629"/>
            <a:ext cx="3009900" cy="52183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800" b="1" dirty="0"/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원준호</a:t>
            </a:r>
            <a:r>
              <a:rPr lang="ko-KR" altLang="en-US" sz="1800" b="1" dirty="0"/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15:47-15:49</a:t>
            </a:r>
            <a:r>
              <a:rPr lang="ko-KR" alt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773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818BD-C2F1-45DF-807C-A1C84828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3583"/>
            <a:ext cx="10515600" cy="869092"/>
          </a:xfrm>
        </p:spPr>
        <p:txBody>
          <a:bodyPr>
            <a:normAutofit fontScale="90000"/>
          </a:bodyPr>
          <a:lstStyle/>
          <a:p>
            <a:r>
              <a:rPr lang="en-US" altLang="ko-KR" sz="2200" b="1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Yuna</a:t>
            </a:r>
            <a:r>
              <a:rPr lang="en-US" altLang="ko-KR" sz="22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Oh </a:t>
            </a:r>
            <a:br>
              <a:rPr lang="en-US" altLang="ko-KR" sz="22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</a:t>
            </a:r>
            <a:r>
              <a:rPr lang="en-US" altLang="ko-KR" sz="160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Articial</a:t>
            </a:r>
            <a:r>
              <a:rPr lang="en-US" altLang="ko-KR" sz="160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Intelligence</a:t>
            </a:r>
            <a:br>
              <a:rPr lang="en-US" altLang="ko-KR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ko-KR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 and Optimization Laboratory</a:t>
            </a:r>
            <a:br>
              <a:rPr lang="en-US" altLang="ko-KR" sz="1800" b="0" i="0" dirty="0">
                <a:solidFill>
                  <a:srgbClr val="226E93"/>
                </a:solidFill>
                <a:effectLst/>
                <a:latin typeface="Lato" panose="020B0604020202020204" pitchFamily="34" charset="0"/>
              </a:rPr>
            </a:br>
            <a:endParaRPr lang="ko-KR" altLang="en-US" sz="48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84B9EC-5F8D-41BB-8895-CACAB0FC3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38583"/>
            <a:ext cx="10515600" cy="155283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Plan?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 SVM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Naive Bayes</a:t>
            </a:r>
          </a:p>
          <a:p>
            <a:pPr lvl="1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K-Nearest Neighbors</a:t>
            </a:r>
            <a:endParaRPr lang="ko-KR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BC64C5-BC92-4187-A6F3-E896109ED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007" y="1332675"/>
            <a:ext cx="7235985" cy="307775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3CA5B8B-4AD9-4AAF-B019-096C7E6E9845}"/>
              </a:ext>
            </a:extLst>
          </p:cNvPr>
          <p:cNvSpPr txBox="1">
            <a:spLocks/>
          </p:cNvSpPr>
          <p:nvPr/>
        </p:nvSpPr>
        <p:spPr>
          <a:xfrm>
            <a:off x="8762999" y="164177"/>
            <a:ext cx="3190875" cy="404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r>
              <a:rPr lang="ko-KR" altLang="en-US" sz="1800" b="1"/>
              <a:t>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오윤아</a:t>
            </a:r>
            <a:r>
              <a:rPr lang="ko-KR" altLang="en-US" sz="1800" b="1"/>
              <a:t> 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15:50-15:52</a:t>
            </a:r>
            <a:r>
              <a:rPr lang="ko-KR" altLang="en-US" sz="1800" b="1"/>
              <a:t> 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691456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8960" y="629921"/>
            <a:ext cx="419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047AD"/>
                </a:solidFill>
                <a:latin typeface="맑은 고딕" pitchFamily="50" charset="-127"/>
                <a:ea typeface="맑은 고딕" pitchFamily="50" charset="-127"/>
              </a:rPr>
              <a:t>Model Overview</a:t>
            </a:r>
            <a:endParaRPr lang="ko-KR" altLang="en-US" sz="2400" b="1" dirty="0">
              <a:solidFill>
                <a:srgbClr val="1047A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 rot="16200000">
            <a:off x="1386840" y="2636520"/>
            <a:ext cx="1889760" cy="416560"/>
          </a:xfrm>
          <a:prstGeom prst="rect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Inputs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 rot="16200000">
            <a:off x="2265682" y="2636518"/>
            <a:ext cx="1889760" cy="416560"/>
          </a:xfrm>
          <a:prstGeom prst="rect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Dense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 rot="16200000">
            <a:off x="3144523" y="2636518"/>
            <a:ext cx="1889760" cy="416560"/>
          </a:xfrm>
          <a:prstGeom prst="rect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Self Attention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 rot="16200000">
            <a:off x="3561083" y="2636518"/>
            <a:ext cx="1889760" cy="416560"/>
          </a:xfrm>
          <a:prstGeom prst="rect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Drop out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 rot="16200000">
            <a:off x="4439920" y="2636518"/>
            <a:ext cx="1889760" cy="416560"/>
          </a:xfrm>
          <a:prstGeom prst="rect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Layer Norm.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 rot="16200000">
            <a:off x="5318757" y="2636518"/>
            <a:ext cx="1889760" cy="416560"/>
          </a:xfrm>
          <a:prstGeom prst="rect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Dense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 rot="16200000">
            <a:off x="5735317" y="2636518"/>
            <a:ext cx="1889760" cy="416560"/>
          </a:xfrm>
          <a:prstGeom prst="rect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Dense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 rot="16200000">
            <a:off x="6151877" y="2636518"/>
            <a:ext cx="1889760" cy="416560"/>
          </a:xfrm>
          <a:prstGeom prst="rect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Drop out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 rot="16200000">
            <a:off x="7030714" y="2636517"/>
            <a:ext cx="1889760" cy="416560"/>
          </a:xfrm>
          <a:prstGeom prst="rect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Layer Norm.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 rot="16200000">
            <a:off x="3144523" y="4973318"/>
            <a:ext cx="1889760" cy="416560"/>
          </a:xfrm>
          <a:prstGeom prst="rect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Dense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 rot="16200000">
            <a:off x="3561083" y="4973318"/>
            <a:ext cx="1889760" cy="416560"/>
          </a:xfrm>
          <a:prstGeom prst="rect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Batch Norm.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 rot="16200000">
            <a:off x="5318756" y="4973317"/>
            <a:ext cx="1889760" cy="416560"/>
          </a:xfrm>
          <a:prstGeom prst="rect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Dense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 rot="16200000">
            <a:off x="4439920" y="4973318"/>
            <a:ext cx="1889760" cy="416560"/>
          </a:xfrm>
          <a:prstGeom prst="rect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Average Pooling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 rot="16200000">
            <a:off x="5730233" y="4973315"/>
            <a:ext cx="1889760" cy="416560"/>
          </a:xfrm>
          <a:prstGeom prst="rect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Drop out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 rot="16200000">
            <a:off x="6141710" y="4973312"/>
            <a:ext cx="1889760" cy="416560"/>
          </a:xfrm>
          <a:prstGeom prst="rect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Dense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 rot="16200000">
            <a:off x="7015463" y="4973311"/>
            <a:ext cx="1889760" cy="416560"/>
          </a:xfrm>
          <a:prstGeom prst="rect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Outputs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6" name="직선 화살표 연결선 25"/>
          <p:cNvCxnSpPr>
            <a:stCxn id="8" idx="2"/>
            <a:endCxn id="9" idx="0"/>
          </p:cNvCxnSpPr>
          <p:nvPr/>
        </p:nvCxnSpPr>
        <p:spPr bwMode="auto">
          <a:xfrm flipV="1">
            <a:off x="2540000" y="2844798"/>
            <a:ext cx="462282" cy="2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직선 화살표 연결선 26"/>
          <p:cNvCxnSpPr>
            <a:stCxn id="9" idx="2"/>
            <a:endCxn id="10" idx="0"/>
          </p:cNvCxnSpPr>
          <p:nvPr/>
        </p:nvCxnSpPr>
        <p:spPr bwMode="auto">
          <a:xfrm>
            <a:off x="3418843" y="2844798"/>
            <a:ext cx="462281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직선 화살표 연결선 29"/>
          <p:cNvCxnSpPr>
            <a:stCxn id="11" idx="2"/>
            <a:endCxn id="12" idx="0"/>
          </p:cNvCxnSpPr>
          <p:nvPr/>
        </p:nvCxnSpPr>
        <p:spPr bwMode="auto">
          <a:xfrm>
            <a:off x="4714244" y="2844798"/>
            <a:ext cx="462277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직선 화살표 연결선 32"/>
          <p:cNvCxnSpPr>
            <a:stCxn id="12" idx="2"/>
            <a:endCxn id="14" idx="0"/>
          </p:cNvCxnSpPr>
          <p:nvPr/>
        </p:nvCxnSpPr>
        <p:spPr bwMode="auto">
          <a:xfrm>
            <a:off x="5593081" y="2844798"/>
            <a:ext cx="462277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직선 화살표 연결선 35"/>
          <p:cNvCxnSpPr>
            <a:stCxn id="16" idx="2"/>
            <a:endCxn id="17" idx="0"/>
          </p:cNvCxnSpPr>
          <p:nvPr/>
        </p:nvCxnSpPr>
        <p:spPr bwMode="auto">
          <a:xfrm flipV="1">
            <a:off x="7305038" y="2844798"/>
            <a:ext cx="462277" cy="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직선 화살표 연결선 38"/>
          <p:cNvCxnSpPr>
            <a:stCxn id="19" idx="2"/>
            <a:endCxn id="21" idx="0"/>
          </p:cNvCxnSpPr>
          <p:nvPr/>
        </p:nvCxnSpPr>
        <p:spPr bwMode="auto">
          <a:xfrm>
            <a:off x="4714244" y="5181598"/>
            <a:ext cx="462277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직선 화살표 연결선 41"/>
          <p:cNvCxnSpPr>
            <a:stCxn id="21" idx="2"/>
            <a:endCxn id="20" idx="0"/>
          </p:cNvCxnSpPr>
          <p:nvPr/>
        </p:nvCxnSpPr>
        <p:spPr bwMode="auto">
          <a:xfrm flipV="1">
            <a:off x="5593080" y="5181598"/>
            <a:ext cx="462276" cy="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직선 화살표 연결선 44"/>
          <p:cNvCxnSpPr>
            <a:stCxn id="23" idx="2"/>
            <a:endCxn id="24" idx="0"/>
          </p:cNvCxnSpPr>
          <p:nvPr/>
        </p:nvCxnSpPr>
        <p:spPr bwMode="auto">
          <a:xfrm flipV="1">
            <a:off x="7294871" y="5181592"/>
            <a:ext cx="457193" cy="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" name="꺾인 연결선 48"/>
          <p:cNvCxnSpPr>
            <a:stCxn id="17" idx="2"/>
            <a:endCxn id="18" idx="0"/>
          </p:cNvCxnSpPr>
          <p:nvPr/>
        </p:nvCxnSpPr>
        <p:spPr bwMode="auto">
          <a:xfrm flipH="1">
            <a:off x="3881124" y="2844798"/>
            <a:ext cx="4302751" cy="2336801"/>
          </a:xfrm>
          <a:prstGeom prst="bentConnector5">
            <a:avLst>
              <a:gd name="adj1" fmla="val -5313"/>
              <a:gd name="adj2" fmla="val 50000"/>
              <a:gd name="adj3" fmla="val 105313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직사각형 49"/>
          <p:cNvSpPr/>
          <p:nvPr/>
        </p:nvSpPr>
        <p:spPr bwMode="auto">
          <a:xfrm>
            <a:off x="3192782" y="2849875"/>
            <a:ext cx="914400" cy="914400"/>
          </a:xfrm>
          <a:prstGeom prst="rect">
            <a:avLst/>
          </a:prstGeom>
          <a:noFill/>
          <a:ln>
            <a:noFill/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1" name="직사각형 50"/>
          <p:cNvSpPr/>
          <p:nvPr/>
        </p:nvSpPr>
        <p:spPr bwMode="auto">
          <a:xfrm>
            <a:off x="4488179" y="2849875"/>
            <a:ext cx="914400" cy="914400"/>
          </a:xfrm>
          <a:prstGeom prst="rect">
            <a:avLst/>
          </a:prstGeom>
          <a:noFill/>
          <a:ln>
            <a:noFill/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2" name="직사각형 51"/>
          <p:cNvSpPr/>
          <p:nvPr/>
        </p:nvSpPr>
        <p:spPr bwMode="auto">
          <a:xfrm>
            <a:off x="5373367" y="2849876"/>
            <a:ext cx="914400" cy="914400"/>
          </a:xfrm>
          <a:prstGeom prst="rect">
            <a:avLst/>
          </a:prstGeom>
          <a:noFill/>
          <a:ln>
            <a:noFill/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3" name="직사각형 52"/>
          <p:cNvSpPr/>
          <p:nvPr/>
        </p:nvSpPr>
        <p:spPr bwMode="auto">
          <a:xfrm>
            <a:off x="7084050" y="2849876"/>
            <a:ext cx="914400" cy="914400"/>
          </a:xfrm>
          <a:prstGeom prst="rect">
            <a:avLst/>
          </a:prstGeom>
          <a:noFill/>
          <a:ln>
            <a:noFill/>
            <a:headEnd type="none" w="med" len="med"/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cxnSp>
        <p:nvCxnSpPr>
          <p:cNvPr id="55" name="꺾인 연결선 54"/>
          <p:cNvCxnSpPr>
            <a:stCxn id="50" idx="0"/>
            <a:endCxn id="51" idx="0"/>
          </p:cNvCxnSpPr>
          <p:nvPr/>
        </p:nvCxnSpPr>
        <p:spPr bwMode="auto">
          <a:xfrm rot="5400000" flipH="1" flipV="1">
            <a:off x="4297680" y="2202178"/>
            <a:ext cx="12700" cy="1295397"/>
          </a:xfrm>
          <a:prstGeom prst="bentConnector3">
            <a:avLst>
              <a:gd name="adj1" fmla="val 9239984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꺾인 연결선 58"/>
          <p:cNvCxnSpPr>
            <a:stCxn id="52" idx="0"/>
            <a:endCxn id="53" idx="0"/>
          </p:cNvCxnSpPr>
          <p:nvPr/>
        </p:nvCxnSpPr>
        <p:spPr bwMode="auto">
          <a:xfrm rot="5400000" flipH="1" flipV="1">
            <a:off x="6685908" y="1994536"/>
            <a:ext cx="12700" cy="1710683"/>
          </a:xfrm>
          <a:prstGeom prst="bentConnector3">
            <a:avLst>
              <a:gd name="adj1" fmla="val 940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TextBox 68"/>
          <p:cNvSpPr txBox="1"/>
          <p:nvPr/>
        </p:nvSpPr>
        <p:spPr>
          <a:xfrm>
            <a:off x="8646152" y="2533061"/>
            <a:ext cx="1517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Transformer</a:t>
            </a:r>
          </a:p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Block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646152" y="4858425"/>
            <a:ext cx="1624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Classification</a:t>
            </a:r>
          </a:p>
          <a:p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Block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DBAD54A3-89FD-452D-A2FF-471FC3E53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193" y="91758"/>
            <a:ext cx="2895600" cy="538163"/>
          </a:xfrm>
        </p:spPr>
        <p:txBody>
          <a:bodyPr>
            <a:normAutofit/>
          </a:bodyPr>
          <a:lstStyle/>
          <a:p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lang="ko-KR" altLang="en-US" sz="1800" b="1" dirty="0"/>
              <a:t>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손지원</a:t>
            </a:r>
            <a:r>
              <a:rPr lang="ko-KR" altLang="en-US" sz="1800" b="1" dirty="0"/>
              <a:t>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15:53-15:55</a:t>
            </a:r>
            <a:r>
              <a:rPr lang="ko-KR" alt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4546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2480" y="1493520"/>
            <a:ext cx="795528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Settings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Dataset3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Training: 80% of ‘data’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Validation: 20% of ‘data’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For early stop (patience=20)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Test: ‘test data’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Preprocessing ‘y’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One-hot encoding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Result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Converged in 39 epochs (63 secs/epoch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lvl="1"/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8960" y="629921"/>
            <a:ext cx="419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047AD"/>
                </a:solidFill>
                <a:latin typeface="맑은 고딕" pitchFamily="50" charset="-127"/>
                <a:ea typeface="맑은 고딕" pitchFamily="50" charset="-127"/>
              </a:rPr>
              <a:t>Experiments</a:t>
            </a:r>
            <a:endParaRPr lang="ko-KR" altLang="en-US" sz="2400" b="1" dirty="0">
              <a:solidFill>
                <a:srgbClr val="1047A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3451860" y="4539317"/>
          <a:ext cx="51663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590">
                  <a:extLst>
                    <a:ext uri="{9D8B030D-6E8A-4147-A177-3AD203B41FA5}">
                      <a16:colId xmlns:a16="http://schemas.microsoft.com/office/drawing/2014/main" val="1677165964"/>
                    </a:ext>
                  </a:extLst>
                </a:gridCol>
                <a:gridCol w="1902943">
                  <a:extLst>
                    <a:ext uri="{9D8B030D-6E8A-4147-A177-3AD203B41FA5}">
                      <a16:colId xmlns:a16="http://schemas.microsoft.com/office/drawing/2014/main" val="1217324620"/>
                    </a:ext>
                  </a:extLst>
                </a:gridCol>
                <a:gridCol w="1971827">
                  <a:extLst>
                    <a:ext uri="{9D8B030D-6E8A-4147-A177-3AD203B41FA5}">
                      <a16:colId xmlns:a16="http://schemas.microsoft.com/office/drawing/2014/main" val="218534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Accuracy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692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Training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0.0332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98.94%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76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Validation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0.0641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98.27%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16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0.0735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97.99%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519275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83A8BC77-4B62-4FD2-A566-754D0FE926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4193" y="91758"/>
            <a:ext cx="2895600" cy="538163"/>
          </a:xfrm>
        </p:spPr>
        <p:txBody>
          <a:bodyPr>
            <a:normAutofit/>
          </a:bodyPr>
          <a:lstStyle/>
          <a:p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lang="ko-KR" altLang="en-US" sz="1800" b="1" dirty="0"/>
              <a:t>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손지원</a:t>
            </a:r>
            <a:r>
              <a:rPr lang="ko-KR" altLang="en-US" sz="1800" b="1" dirty="0"/>
              <a:t>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15:53-15:55</a:t>
            </a:r>
            <a:r>
              <a:rPr lang="ko-KR" alt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6700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84DB83-E334-4C65-8D19-1DA96EA34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147637"/>
            <a:ext cx="12068175" cy="6562725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29E611D-A800-41E1-8B86-D343EB2294F4}"/>
              </a:ext>
            </a:extLst>
          </p:cNvPr>
          <p:cNvSpPr txBox="1">
            <a:spLocks/>
          </p:cNvSpPr>
          <p:nvPr/>
        </p:nvSpPr>
        <p:spPr>
          <a:xfrm>
            <a:off x="9391650" y="247650"/>
            <a:ext cx="2619376" cy="4048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800" b="1" dirty="0"/>
              <a:t> </a:t>
            </a:r>
            <a:r>
              <a:rPr lang="ko-KR" altLang="en-US" sz="1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성은선</a:t>
            </a:r>
            <a:r>
              <a:rPr lang="ko-KR" altLang="en-US" sz="1800" b="1" dirty="0"/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15:56-15:58</a:t>
            </a:r>
            <a:r>
              <a:rPr lang="ko-KR" alt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1486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5DA21FAA-B2B3-4759-A5FB-C43A3FBDA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52326D-B608-4FA9-99D5-458D5695C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580" y="0"/>
            <a:ext cx="9266839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1766F1-0485-4C5E-BC14-9DA8D0E31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1142" y="0"/>
            <a:ext cx="2858277" cy="47054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r>
              <a:rPr lang="ko-KR" altLang="en-US" sz="1800" b="1" dirty="0"/>
              <a:t>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변준영</a:t>
            </a:r>
            <a:r>
              <a:rPr lang="ko-KR" altLang="en-US" sz="1800" b="1" dirty="0"/>
              <a:t>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15:59-16:01</a:t>
            </a:r>
            <a:r>
              <a:rPr lang="ko-KR" alt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3917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4154" y="851897"/>
            <a:ext cx="3002416" cy="342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179251"/>
            <a:ext cx="12420128" cy="30479"/>
            <a:chOff x="-494592" y="1757071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4592" y="1757071"/>
              <a:ext cx="19352381" cy="470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00414" y="-763455"/>
            <a:ext cx="4841303" cy="9408313"/>
            <a:chOff x="5550620" y="-1145183"/>
            <a:chExt cx="7261955" cy="141124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550620" y="-1145183"/>
              <a:ext cx="7261955" cy="14112469"/>
            </a:xfrm>
            <a:prstGeom prst="rect">
              <a:avLst/>
            </a:prstGeom>
          </p:spPr>
        </p:pic>
      </p:grpSp>
      <p:sp>
        <p:nvSpPr>
          <p:cNvPr id="8" name="제목 1">
            <a:extLst>
              <a:ext uri="{FF2B5EF4-FFF2-40B4-BE49-F238E27FC236}">
                <a16:creationId xmlns:a16="http://schemas.microsoft.com/office/drawing/2014/main" id="{DD0B96F5-A904-452D-A020-E6BF7C758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20124" y="53735"/>
            <a:ext cx="3476625" cy="442912"/>
          </a:xfrm>
        </p:spPr>
        <p:txBody>
          <a:bodyPr>
            <a:normAutofit/>
          </a:bodyPr>
          <a:lstStyle/>
          <a:p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800" b="1" dirty="0"/>
              <a:t>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배영호</a:t>
            </a:r>
            <a:r>
              <a:rPr lang="ko-KR" altLang="en-US" sz="1800" b="1" dirty="0"/>
              <a:t>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16:11-16:13</a:t>
            </a:r>
            <a:r>
              <a:rPr lang="ko-KR" altLang="en-US" sz="1800" b="1" dirty="0"/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4154" y="851897"/>
            <a:ext cx="3002416" cy="34259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" y="1173517"/>
            <a:ext cx="12192000" cy="30479"/>
            <a:chOff x="-494592" y="1757071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94592" y="1757071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83045" y="1885714"/>
            <a:ext cx="5024387" cy="3768291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C359874-464C-46A2-AAFA-B6D903D68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20124" y="53735"/>
            <a:ext cx="3476625" cy="442912"/>
          </a:xfrm>
        </p:spPr>
        <p:txBody>
          <a:bodyPr>
            <a:normAutofit/>
          </a:bodyPr>
          <a:lstStyle/>
          <a:p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800" b="1" dirty="0"/>
              <a:t>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배영호</a:t>
            </a:r>
            <a:r>
              <a:rPr lang="ko-KR" altLang="en-US" sz="1800" b="1" dirty="0"/>
              <a:t>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16:11-16:13</a:t>
            </a:r>
            <a:r>
              <a:rPr lang="ko-KR" altLang="en-US" sz="1800" b="1" dirty="0"/>
              <a:t>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766F1-0485-4C5E-BC14-9DA8D0E31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-KR" altLang="en-US" dirty="0"/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박성빈</a:t>
            </a:r>
            <a:r>
              <a:rPr lang="ko-KR" altLang="en-US" dirty="0"/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16:14-16:16</a:t>
            </a:r>
            <a:r>
              <a:rPr lang="ko-KR" altLang="en-US" dirty="0"/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A21FAA-B2B3-4759-A5FB-C43A3FBDA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870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43E471-858E-4314-9D05-0AD56475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487" y="276225"/>
            <a:ext cx="9725025" cy="63055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1766F1-0485-4C5E-BC14-9DA8D0E31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3524" y="80962"/>
            <a:ext cx="2533651" cy="390525"/>
          </a:xfrm>
        </p:spPr>
        <p:txBody>
          <a:bodyPr>
            <a:normAutofit/>
          </a:bodyPr>
          <a:lstStyle/>
          <a:p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1" dirty="0"/>
              <a:t>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한명수</a:t>
            </a:r>
            <a:r>
              <a:rPr lang="ko-KR" altLang="en-US" sz="1800" b="1" dirty="0"/>
              <a:t>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15:07-15:09</a:t>
            </a:r>
            <a:r>
              <a:rPr lang="ko-KR" alt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69777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6B7FEB-D1FE-4332-92F7-0CAA0D34060F}"/>
              </a:ext>
            </a:extLst>
          </p:cNvPr>
          <p:cNvSpPr txBox="1"/>
          <p:nvPr/>
        </p:nvSpPr>
        <p:spPr>
          <a:xfrm>
            <a:off x="453005" y="322889"/>
            <a:ext cx="202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Dataset1</a:t>
            </a:r>
            <a:endParaRPr lang="ko-KR" altLang="en-US" sz="2400" b="1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4F819B-4F6D-475B-89C3-D6C1FCA06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68171"/>
          <a:stretch/>
        </p:blipFill>
        <p:spPr>
          <a:xfrm>
            <a:off x="2610243" y="1500450"/>
            <a:ext cx="3662990" cy="17759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FFBE43-4AE7-4EA8-BF60-FC6A9D6E0392}"/>
              </a:ext>
            </a:extLst>
          </p:cNvPr>
          <p:cNvSpPr txBox="1"/>
          <p:nvPr/>
        </p:nvSpPr>
        <p:spPr>
          <a:xfrm>
            <a:off x="2887080" y="1038786"/>
            <a:ext cx="310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Only</a:t>
            </a:r>
            <a:r>
              <a:rPr lang="ko-KR" altLang="en-US" dirty="0"/>
              <a:t> </a:t>
            </a:r>
            <a:r>
              <a:rPr lang="en-US" altLang="ko-KR" dirty="0"/>
              <a:t>numerical features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27DD7-FDFB-49B1-982F-12CB6C9F1294}"/>
              </a:ext>
            </a:extLst>
          </p:cNvPr>
          <p:cNvSpPr txBox="1"/>
          <p:nvPr/>
        </p:nvSpPr>
        <p:spPr>
          <a:xfrm>
            <a:off x="453006" y="3263703"/>
            <a:ext cx="73403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Nan : X</a:t>
            </a:r>
          </a:p>
          <a:p>
            <a:r>
              <a:rPr lang="en-US" altLang="ko-KR" dirty="0"/>
              <a:t># Outlier(IQR method) </a:t>
            </a:r>
          </a:p>
          <a:p>
            <a:r>
              <a:rPr lang="en-US" altLang="ko-KR" dirty="0"/>
              <a:t>     </a:t>
            </a:r>
            <a:r>
              <a:rPr lang="en-US" altLang="ko-KR" sz="1400" dirty="0"/>
              <a:t>: only 48</a:t>
            </a:r>
            <a:r>
              <a:rPr lang="en-US" altLang="ko-KR" sz="1400" baseline="30000" dirty="0"/>
              <a:t>th</a:t>
            </a:r>
            <a:r>
              <a:rPr lang="en-US" altLang="ko-KR" sz="1400" dirty="0"/>
              <a:t> feature </a:t>
            </a:r>
            <a:br>
              <a:rPr lang="en-US" altLang="ko-KR" sz="1400" dirty="0"/>
            </a:br>
            <a:r>
              <a:rPr lang="en-US" altLang="ko-KR" sz="1400" dirty="0"/>
              <a:t>        &gt; location index - array([8,95,115,117,190,207,282,310,341,347,414,457])</a:t>
            </a:r>
            <a:endParaRPr lang="ko-KR" altLang="en-US" sz="14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D22FF7A-7777-4554-B496-39EA739C7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82" y="4420213"/>
            <a:ext cx="4513277" cy="203931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AE56242-6BDF-47A7-900B-BEF781475E7D}"/>
              </a:ext>
            </a:extLst>
          </p:cNvPr>
          <p:cNvSpPr/>
          <p:nvPr/>
        </p:nvSpPr>
        <p:spPr>
          <a:xfrm>
            <a:off x="3013842" y="4942107"/>
            <a:ext cx="276836" cy="9244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92FC26-CC9C-475F-A1F6-843F2264B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82" y="1828169"/>
            <a:ext cx="1902569" cy="828791"/>
          </a:xfrm>
          <a:prstGeom prst="rect">
            <a:avLst/>
          </a:prstGeom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85BB8B66-5F8B-4FBD-A788-36CB6E50B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743" y="1376363"/>
            <a:ext cx="3010379" cy="20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70E90C-CCF3-4846-9EAE-560B48BCB9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1614" y="1501265"/>
            <a:ext cx="2016154" cy="67482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5C119DE-4ECA-429F-B47B-9AF9B6D1CBE6}"/>
              </a:ext>
            </a:extLst>
          </p:cNvPr>
          <p:cNvSpPr txBox="1"/>
          <p:nvPr/>
        </p:nvSpPr>
        <p:spPr>
          <a:xfrm>
            <a:off x="6955743" y="927030"/>
            <a:ext cx="2663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S</a:t>
            </a:r>
            <a:r>
              <a:rPr lang="ko-KR" altLang="en-US" dirty="0" err="1"/>
              <a:t>pearman</a:t>
            </a:r>
            <a:r>
              <a:rPr lang="ko-KR" altLang="en-US" dirty="0"/>
              <a:t> </a:t>
            </a:r>
            <a:r>
              <a:rPr lang="ko-KR" altLang="en-US" dirty="0" err="1"/>
              <a:t>correlation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5DEBCD-46D8-4CCF-99CA-5C937C66AAF6}"/>
              </a:ext>
            </a:extLst>
          </p:cNvPr>
          <p:cNvSpPr txBox="1"/>
          <p:nvPr/>
        </p:nvSpPr>
        <p:spPr>
          <a:xfrm>
            <a:off x="453005" y="1038786"/>
            <a:ext cx="218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# </a:t>
            </a:r>
            <a:r>
              <a:rPr lang="en-US" altLang="ko-KR" dirty="0" err="1"/>
              <a:t>train_x</a:t>
            </a:r>
            <a:r>
              <a:rPr lang="en-US" altLang="ko-KR" dirty="0"/>
              <a:t> statistic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E429A4-676F-488F-8394-8A7102778F6E}"/>
              </a:ext>
            </a:extLst>
          </p:cNvPr>
          <p:cNvSpPr txBox="1"/>
          <p:nvPr/>
        </p:nvSpPr>
        <p:spPr>
          <a:xfrm>
            <a:off x="7916410" y="3572690"/>
            <a:ext cx="3660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# Target data class count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7C57761-DA44-4713-BCB2-0CCE632F1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7495" y="3979198"/>
            <a:ext cx="831338" cy="41567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9D67528-5A49-4B75-A33C-BA6A0F29D238}"/>
              </a:ext>
            </a:extLst>
          </p:cNvPr>
          <p:cNvSpPr txBox="1"/>
          <p:nvPr/>
        </p:nvSpPr>
        <p:spPr>
          <a:xfrm>
            <a:off x="6000273" y="4661316"/>
            <a:ext cx="3660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# Accuracy – test data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7794D74D-E8E9-4193-8861-9FFAAE918FA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" r="27028" b="3076"/>
          <a:stretch/>
        </p:blipFill>
        <p:spPr>
          <a:xfrm>
            <a:off x="6000272" y="5064661"/>
            <a:ext cx="5738721" cy="56646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E9DCA0F-477F-402C-A0C2-B803FCBCFA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0273" y="5707771"/>
            <a:ext cx="2371940" cy="35066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6986C4AC-C5F2-40E2-B750-44190C8A38E3}"/>
              </a:ext>
            </a:extLst>
          </p:cNvPr>
          <p:cNvSpPr/>
          <p:nvPr/>
        </p:nvSpPr>
        <p:spPr>
          <a:xfrm>
            <a:off x="6000273" y="5707771"/>
            <a:ext cx="2371940" cy="3348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93F521-C9A8-414C-A3A8-C56719E9FABC}"/>
              </a:ext>
            </a:extLst>
          </p:cNvPr>
          <p:cNvSpPr txBox="1"/>
          <p:nvPr/>
        </p:nvSpPr>
        <p:spPr>
          <a:xfrm>
            <a:off x="9226981" y="182914"/>
            <a:ext cx="2660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r>
              <a:rPr lang="ko-KR" altLang="en-US" b="1" dirty="0"/>
              <a:t> 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박병태</a:t>
            </a:r>
            <a:r>
              <a:rPr lang="ko-KR" altLang="en-US" b="1" dirty="0"/>
              <a:t>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16:17-16:19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70596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809C2-B6D4-5ABB-F3DD-6906F3802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en-KR" sz="2800" dirty="0"/>
              <a:t>Preliminary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D5224-FA33-49B6-D728-A8C139A3A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 fontScale="92500" lnSpcReduction="10000"/>
          </a:bodyPr>
          <a:lstStyle/>
          <a:p>
            <a:r>
              <a:rPr lang="en-KR" sz="1800" dirty="0"/>
              <a:t>Dataset3 </a:t>
            </a:r>
          </a:p>
          <a:p>
            <a:pPr lvl="1"/>
            <a:r>
              <a:rPr lang="en-KR" sz="1800" dirty="0"/>
              <a:t>Training Data: 60000 samples x 784 features</a:t>
            </a:r>
          </a:p>
          <a:p>
            <a:pPr lvl="1"/>
            <a:r>
              <a:rPr lang="en-KR" sz="1800" dirty="0"/>
              <a:t>Testing Data: 60000 samples x 784 features</a:t>
            </a:r>
          </a:p>
          <a:p>
            <a:r>
              <a:rPr lang="en-KR" sz="1800" dirty="0"/>
              <a:t>Multiclass classification Problem</a:t>
            </a:r>
          </a:p>
          <a:p>
            <a:pPr lvl="1"/>
            <a:r>
              <a:rPr lang="en-KR" sz="1800" dirty="0"/>
              <a:t>10 classes {0 to 9}</a:t>
            </a:r>
          </a:p>
          <a:p>
            <a:r>
              <a:rPr lang="en-KR" sz="1800" dirty="0"/>
              <a:t>Image Data</a:t>
            </a:r>
          </a:p>
          <a:p>
            <a:pPr lvl="1"/>
            <a:r>
              <a:rPr lang="en-US" sz="1800" dirty="0"/>
              <a:t>V</a:t>
            </a:r>
            <a:r>
              <a:rPr lang="en-KR" sz="1800" dirty="0"/>
              <a:t>alues in range (0,255)</a:t>
            </a:r>
          </a:p>
          <a:p>
            <a:r>
              <a:rPr lang="en-KR" sz="1800" dirty="0"/>
              <a:t>Approaches</a:t>
            </a:r>
          </a:p>
          <a:p>
            <a:pPr lvl="1"/>
            <a:r>
              <a:rPr lang="en-US" sz="1400" dirty="0"/>
              <a:t>Traditional Machine Learning Algorithms</a:t>
            </a:r>
            <a:endParaRPr lang="en-KR" sz="1400" dirty="0"/>
          </a:p>
          <a:p>
            <a:pPr lvl="1"/>
            <a:r>
              <a:rPr lang="en-KR" sz="1400" dirty="0"/>
              <a:t>Classificaiton via Deep Learning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36979E1-5A57-B8D4-74A3-67FE61FBD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705" y="765244"/>
            <a:ext cx="2873668" cy="1942281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EB1B048-9F00-BD33-9ED8-70A63B2B5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757" y="765244"/>
            <a:ext cx="2873668" cy="1429825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9C0EEC87-85D5-B59B-F16D-1114D6B94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705" y="3200656"/>
            <a:ext cx="5989328" cy="2874877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5D5D2414-0BD4-4605-8812-4F78CE5246B9}"/>
              </a:ext>
            </a:extLst>
          </p:cNvPr>
          <p:cNvSpPr txBox="1">
            <a:spLocks/>
          </p:cNvSpPr>
          <p:nvPr/>
        </p:nvSpPr>
        <p:spPr>
          <a:xfrm>
            <a:off x="8393801" y="127473"/>
            <a:ext cx="3556907" cy="497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r>
              <a:rPr lang="ko-KR" altLang="en-US" sz="1800" b="1"/>
              <a:t>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루스다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((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  <a:r>
              <a:rPr lang="ko-KR" altLang="en-US" sz="1800" b="1"/>
              <a:t> 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16:20-16:22</a:t>
            </a:r>
            <a:r>
              <a:rPr lang="ko-KR" altLang="en-US" sz="1800" b="1"/>
              <a:t> 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22653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809C2-B6D4-5ABB-F3DD-6906F3802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en-KR" sz="28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D5224-FA33-49B6-D728-A8C139A3A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 fontScale="77500" lnSpcReduction="20000"/>
          </a:bodyPr>
          <a:lstStyle/>
          <a:p>
            <a:r>
              <a:rPr lang="en-KR" sz="1600" dirty="0"/>
              <a:t>Traditional machine learning algorithms (KNN, Logistic Regression, Decision Trees, Random Forrests, Na</a:t>
            </a:r>
            <a:r>
              <a:rPr lang="en-US" sz="1600" dirty="0" err="1"/>
              <a:t>ï</a:t>
            </a:r>
            <a:r>
              <a:rPr lang="en-KR" sz="1600" dirty="0"/>
              <a:t>ve Bayes) </a:t>
            </a:r>
          </a:p>
          <a:p>
            <a:pPr lvl="1"/>
            <a:r>
              <a:rPr lang="en-KR" sz="1600" dirty="0"/>
              <a:t>Failed to provide considerablly accurate results Deep Learning</a:t>
            </a:r>
          </a:p>
          <a:p>
            <a:pPr lvl="1"/>
            <a:r>
              <a:rPr lang="en-KR" sz="1600" dirty="0"/>
              <a:t>Simple Neural Network</a:t>
            </a:r>
          </a:p>
          <a:p>
            <a:pPr lvl="2"/>
            <a:r>
              <a:rPr lang="en-KR" sz="1600" dirty="0"/>
              <a:t>Normalization</a:t>
            </a:r>
          </a:p>
          <a:p>
            <a:pPr lvl="2"/>
            <a:r>
              <a:rPr lang="en-KR" sz="1600" dirty="0"/>
              <a:t>Training (48k samples)</a:t>
            </a:r>
          </a:p>
          <a:p>
            <a:pPr lvl="2"/>
            <a:r>
              <a:rPr lang="en-KR" sz="1600" dirty="0"/>
              <a:t>Validation(12k samples)</a:t>
            </a:r>
          </a:p>
          <a:p>
            <a:pPr lvl="2"/>
            <a:r>
              <a:rPr lang="en-KR" sz="1600" dirty="0"/>
              <a:t>Testing (60k samples)</a:t>
            </a:r>
          </a:p>
          <a:p>
            <a:pPr lvl="2"/>
            <a:r>
              <a:rPr lang="en-KR" sz="1600" dirty="0"/>
              <a:t>Accuracy: 97.39%</a:t>
            </a:r>
          </a:p>
          <a:p>
            <a:pPr lvl="1"/>
            <a:r>
              <a:rPr lang="en-KR" sz="1600" dirty="0"/>
              <a:t>CNN</a:t>
            </a:r>
          </a:p>
          <a:p>
            <a:pPr lvl="2"/>
            <a:r>
              <a:rPr lang="en-KR" sz="1600" dirty="0"/>
              <a:t>Normalization</a:t>
            </a:r>
          </a:p>
          <a:p>
            <a:pPr lvl="2"/>
            <a:r>
              <a:rPr lang="en-KR" sz="1600" dirty="0"/>
              <a:t>Reshaping into 28x28 sized images</a:t>
            </a:r>
          </a:p>
          <a:p>
            <a:pPr lvl="2"/>
            <a:r>
              <a:rPr lang="en-KR" sz="1600" dirty="0"/>
              <a:t>Same Training, Validation and Testing data ratio</a:t>
            </a:r>
          </a:p>
          <a:p>
            <a:pPr lvl="2"/>
            <a:r>
              <a:rPr lang="en-KR" sz="1600" dirty="0"/>
              <a:t>Accuracy: </a:t>
            </a:r>
            <a:r>
              <a:rPr lang="en-US" altLang="ko-KR" sz="1600" dirty="0"/>
              <a:t>96.21%</a:t>
            </a:r>
            <a:endParaRPr lang="en-KR" sz="1600" dirty="0"/>
          </a:p>
          <a:p>
            <a:pPr lvl="2"/>
            <a:endParaRPr lang="en-KR" sz="16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A8EEA6-4832-B870-1341-5F009F61DDEA}"/>
              </a:ext>
            </a:extLst>
          </p:cNvPr>
          <p:cNvGrpSpPr/>
          <p:nvPr/>
        </p:nvGrpSpPr>
        <p:grpSpPr>
          <a:xfrm>
            <a:off x="6209607" y="40821"/>
            <a:ext cx="4927413" cy="2318330"/>
            <a:chOff x="8004142" y="94331"/>
            <a:chExt cx="3648987" cy="2280262"/>
          </a:xfrm>
        </p:grpSpPr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D9846817-BC1A-AA33-1C75-867925F51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4142" y="94331"/>
              <a:ext cx="3648987" cy="176063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9BB916-9671-8D3F-8A7E-B1E486695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4142" y="1973207"/>
              <a:ext cx="3648987" cy="40138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44EC4E-ECAC-6ACB-296F-BBC7BEDBDEE9}"/>
              </a:ext>
            </a:extLst>
          </p:cNvPr>
          <p:cNvGrpSpPr/>
          <p:nvPr/>
        </p:nvGrpSpPr>
        <p:grpSpPr>
          <a:xfrm>
            <a:off x="6236157" y="2483003"/>
            <a:ext cx="4900863" cy="4251145"/>
            <a:chOff x="7190311" y="1337889"/>
            <a:chExt cx="3648987" cy="4805553"/>
          </a:xfrm>
        </p:grpSpPr>
        <p:pic>
          <p:nvPicPr>
            <p:cNvPr id="15" name="Picture 1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7C478B11-1784-09F6-A7B1-51DAE2A1B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0311" y="1337889"/>
              <a:ext cx="3648987" cy="41822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1A7904-7A04-D301-7272-95E6BDA6D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0311" y="5660113"/>
              <a:ext cx="3648987" cy="483329"/>
            </a:xfrm>
            <a:prstGeom prst="rect">
              <a:avLst/>
            </a:prstGeom>
          </p:spPr>
        </p:pic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9CC2FD82-1FD1-437E-8DD2-71A1144E5C53}"/>
              </a:ext>
            </a:extLst>
          </p:cNvPr>
          <p:cNvSpPr txBox="1">
            <a:spLocks/>
          </p:cNvSpPr>
          <p:nvPr/>
        </p:nvSpPr>
        <p:spPr>
          <a:xfrm>
            <a:off x="319322" y="95235"/>
            <a:ext cx="3556907" cy="497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r>
              <a:rPr lang="ko-KR" altLang="en-US" sz="1800" b="1"/>
              <a:t>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루스다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((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))</a:t>
            </a:r>
            <a:r>
              <a:rPr lang="ko-KR" altLang="en-US" sz="1800" b="1"/>
              <a:t> 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16:20-16:22</a:t>
            </a:r>
            <a:r>
              <a:rPr lang="ko-KR" altLang="en-US" sz="1800" b="1"/>
              <a:t> 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7599410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02960A-6C80-49B4-8F96-9168B387D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428625"/>
            <a:ext cx="10344150" cy="600075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8DEB054F-B2B5-41E3-9B8C-2BF6B58DF705}"/>
              </a:ext>
            </a:extLst>
          </p:cNvPr>
          <p:cNvSpPr txBox="1">
            <a:spLocks/>
          </p:cNvSpPr>
          <p:nvPr/>
        </p:nvSpPr>
        <p:spPr>
          <a:xfrm>
            <a:off x="8743950" y="211931"/>
            <a:ext cx="3276600" cy="4333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800" b="1"/>
              <a:t>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 안드리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16:23-16:25</a:t>
            </a:r>
            <a:r>
              <a:rPr lang="ko-KR" altLang="en-US" sz="1800" b="1"/>
              <a:t> 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969854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0E5F87-4B0D-4AFC-A955-E0BC97147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495300"/>
            <a:ext cx="9163050" cy="586740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2177E4AA-1BBF-4E1E-8B85-DBF72210E370}"/>
              </a:ext>
            </a:extLst>
          </p:cNvPr>
          <p:cNvSpPr txBox="1">
            <a:spLocks/>
          </p:cNvSpPr>
          <p:nvPr/>
        </p:nvSpPr>
        <p:spPr>
          <a:xfrm>
            <a:off x="8743950" y="211931"/>
            <a:ext cx="3276600" cy="43338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800" b="1"/>
              <a:t>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라이 안드리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16:23-16:25</a:t>
            </a:r>
            <a:r>
              <a:rPr lang="ko-KR" altLang="en-US" sz="1800" b="1"/>
              <a:t> 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552670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D4E2BFC-30F5-428D-A6F4-592C34F6D8FA}"/>
              </a:ext>
            </a:extLst>
          </p:cNvPr>
          <p:cNvSpPr/>
          <p:nvPr/>
        </p:nvSpPr>
        <p:spPr>
          <a:xfrm>
            <a:off x="6845300" y="0"/>
            <a:ext cx="5346700" cy="5842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B8E773-F19E-4151-BF11-4AE43142E8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5300" y="0"/>
            <a:ext cx="5346700" cy="584200"/>
          </a:xfrm>
        </p:spPr>
        <p:txBody>
          <a:bodyPr>
            <a:no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AI </a:t>
            </a:r>
            <a:r>
              <a:rPr lang="en-US" altLang="ko-KR" sz="2800" b="1" dirty="0" err="1">
                <a:solidFill>
                  <a:schemeClr val="bg1"/>
                </a:solidFill>
              </a:rPr>
              <a:t>programming_Hyerin</a:t>
            </a:r>
            <a:r>
              <a:rPr lang="ko-KR" altLang="en-US" sz="2800" b="1" dirty="0">
                <a:solidFill>
                  <a:schemeClr val="bg1"/>
                </a:solidFill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</a:rPr>
              <a:t>Nam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DC9D191-3A97-4FD1-AE65-EFB4E9D2E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622300"/>
            <a:ext cx="3450455" cy="5209778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795A8C3F-D240-47C6-B43F-E4D4FC5CF52B}"/>
              </a:ext>
            </a:extLst>
          </p:cNvPr>
          <p:cNvGraphicFramePr>
            <a:graphicFrameLocks noGrp="1"/>
          </p:cNvGraphicFramePr>
          <p:nvPr/>
        </p:nvGraphicFramePr>
        <p:xfrm>
          <a:off x="3628256" y="632461"/>
          <a:ext cx="8512944" cy="2131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904">
                  <a:extLst>
                    <a:ext uri="{9D8B030D-6E8A-4147-A177-3AD203B41FA5}">
                      <a16:colId xmlns:a16="http://schemas.microsoft.com/office/drawing/2014/main" val="20428143"/>
                    </a:ext>
                  </a:extLst>
                </a:gridCol>
                <a:gridCol w="773904">
                  <a:extLst>
                    <a:ext uri="{9D8B030D-6E8A-4147-A177-3AD203B41FA5}">
                      <a16:colId xmlns:a16="http://schemas.microsoft.com/office/drawing/2014/main" val="4162933291"/>
                    </a:ext>
                  </a:extLst>
                </a:gridCol>
                <a:gridCol w="773904">
                  <a:extLst>
                    <a:ext uri="{9D8B030D-6E8A-4147-A177-3AD203B41FA5}">
                      <a16:colId xmlns:a16="http://schemas.microsoft.com/office/drawing/2014/main" val="856406326"/>
                    </a:ext>
                  </a:extLst>
                </a:gridCol>
                <a:gridCol w="773904">
                  <a:extLst>
                    <a:ext uri="{9D8B030D-6E8A-4147-A177-3AD203B41FA5}">
                      <a16:colId xmlns:a16="http://schemas.microsoft.com/office/drawing/2014/main" val="2753405044"/>
                    </a:ext>
                  </a:extLst>
                </a:gridCol>
                <a:gridCol w="773904">
                  <a:extLst>
                    <a:ext uri="{9D8B030D-6E8A-4147-A177-3AD203B41FA5}">
                      <a16:colId xmlns:a16="http://schemas.microsoft.com/office/drawing/2014/main" val="2414457716"/>
                    </a:ext>
                  </a:extLst>
                </a:gridCol>
                <a:gridCol w="773904">
                  <a:extLst>
                    <a:ext uri="{9D8B030D-6E8A-4147-A177-3AD203B41FA5}">
                      <a16:colId xmlns:a16="http://schemas.microsoft.com/office/drawing/2014/main" val="3110584964"/>
                    </a:ext>
                  </a:extLst>
                </a:gridCol>
                <a:gridCol w="773904">
                  <a:extLst>
                    <a:ext uri="{9D8B030D-6E8A-4147-A177-3AD203B41FA5}">
                      <a16:colId xmlns:a16="http://schemas.microsoft.com/office/drawing/2014/main" val="2112885916"/>
                    </a:ext>
                  </a:extLst>
                </a:gridCol>
                <a:gridCol w="773904">
                  <a:extLst>
                    <a:ext uri="{9D8B030D-6E8A-4147-A177-3AD203B41FA5}">
                      <a16:colId xmlns:a16="http://schemas.microsoft.com/office/drawing/2014/main" val="2491110069"/>
                    </a:ext>
                  </a:extLst>
                </a:gridCol>
                <a:gridCol w="773904">
                  <a:extLst>
                    <a:ext uri="{9D8B030D-6E8A-4147-A177-3AD203B41FA5}">
                      <a16:colId xmlns:a16="http://schemas.microsoft.com/office/drawing/2014/main" val="3962383991"/>
                    </a:ext>
                  </a:extLst>
                </a:gridCol>
                <a:gridCol w="773904">
                  <a:extLst>
                    <a:ext uri="{9D8B030D-6E8A-4147-A177-3AD203B41FA5}">
                      <a16:colId xmlns:a16="http://schemas.microsoft.com/office/drawing/2014/main" val="3693615653"/>
                    </a:ext>
                  </a:extLst>
                </a:gridCol>
                <a:gridCol w="773904">
                  <a:extLst>
                    <a:ext uri="{9D8B030D-6E8A-4147-A177-3AD203B41FA5}">
                      <a16:colId xmlns:a16="http://schemas.microsoft.com/office/drawing/2014/main" val="3176516385"/>
                    </a:ext>
                  </a:extLst>
                </a:gridCol>
              </a:tblGrid>
              <a:tr h="511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Class | Dataset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3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6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7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8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1363868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1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200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500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7434139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2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9953619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3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5923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6742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5958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6131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5842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5421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5918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6265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5851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5949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530297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/>
                        <a:t>4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100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280634"/>
                  </a:ext>
                </a:extLst>
              </a:tr>
              <a:tr h="324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 5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60450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78700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79400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82300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90650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65748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D4983A6-47F1-45BA-9ED7-E6783EECD7C8}"/>
              </a:ext>
            </a:extLst>
          </p:cNvPr>
          <p:cNvSpPr txBox="1"/>
          <p:nvPr/>
        </p:nvSpPr>
        <p:spPr>
          <a:xfrm>
            <a:off x="801133" y="214868"/>
            <a:ext cx="20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 information</a:t>
            </a:r>
            <a:endParaRPr lang="ko-KR" alt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108DF9-6981-4D2A-AAE8-4E5C5D763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195" y="2763097"/>
            <a:ext cx="3677918" cy="262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E0C995A-95D4-4418-86F6-C3388F396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438" y="2725845"/>
            <a:ext cx="3677918" cy="262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507DD13E-9559-44F8-87A6-B6EBA5F1A702}"/>
              </a:ext>
            </a:extLst>
          </p:cNvPr>
          <p:cNvGraphicFramePr>
            <a:graphicFrameLocks noGrp="1"/>
          </p:cNvGraphicFramePr>
          <p:nvPr/>
        </p:nvGraphicFramePr>
        <p:xfrm>
          <a:off x="4247013" y="5463540"/>
          <a:ext cx="320040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99854624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45152641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795677646"/>
                    </a:ext>
                  </a:extLst>
                </a:gridCol>
              </a:tblGrid>
              <a:tr h="2787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0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31170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0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104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96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0232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98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102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264162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ACC</a:t>
                      </a:r>
                      <a:endParaRPr lang="ko-KR" altLang="en-US" sz="14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0.515</a:t>
                      </a:r>
                      <a:endParaRPr lang="ko-KR" alt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251201"/>
                  </a:ext>
                </a:extLst>
              </a:tr>
            </a:tbl>
          </a:graphicData>
        </a:graphic>
      </p:graphicFrame>
      <p:graphicFrame>
        <p:nvGraphicFramePr>
          <p:cNvPr id="13" name="표 10">
            <a:extLst>
              <a:ext uri="{FF2B5EF4-FFF2-40B4-BE49-F238E27FC236}">
                <a16:creationId xmlns:a16="http://schemas.microsoft.com/office/drawing/2014/main" id="{4DDDAA0B-F9A4-4CDE-80F5-BF3F9428FA1F}"/>
              </a:ext>
            </a:extLst>
          </p:cNvPr>
          <p:cNvGraphicFramePr>
            <a:graphicFrameLocks noGrp="1"/>
          </p:cNvGraphicFramePr>
          <p:nvPr/>
        </p:nvGraphicFramePr>
        <p:xfrm>
          <a:off x="8530456" y="5463540"/>
          <a:ext cx="320040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99854624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45152641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795677646"/>
                    </a:ext>
                  </a:extLst>
                </a:gridCol>
              </a:tblGrid>
              <a:tr h="2787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0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231170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0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113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87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90232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88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112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264162"/>
                  </a:ext>
                </a:extLst>
              </a:tr>
              <a:tr h="278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ACC</a:t>
                      </a:r>
                      <a:endParaRPr lang="ko-KR" altLang="en-US" sz="14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0.563</a:t>
                      </a:r>
                      <a:endParaRPr lang="ko-KR" altLang="en-US" sz="1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25120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CF7FE42-C323-4008-A662-87E03D984B69}"/>
              </a:ext>
            </a:extLst>
          </p:cNvPr>
          <p:cNvSpPr txBox="1"/>
          <p:nvPr/>
        </p:nvSpPr>
        <p:spPr>
          <a:xfrm>
            <a:off x="6065457" y="4816892"/>
            <a:ext cx="1458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/>
              <a:t>N_features</a:t>
            </a:r>
            <a:r>
              <a:rPr lang="en-US" altLang="ko-KR" sz="1400" b="1" dirty="0"/>
              <a:t> = 2</a:t>
            </a:r>
            <a:endParaRPr lang="ko-KR" alt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F63055-25E4-46D3-9708-6F9159726565}"/>
              </a:ext>
            </a:extLst>
          </p:cNvPr>
          <p:cNvSpPr txBox="1"/>
          <p:nvPr/>
        </p:nvSpPr>
        <p:spPr>
          <a:xfrm>
            <a:off x="10658126" y="4810761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N_PCs = 2</a:t>
            </a:r>
            <a:endParaRPr lang="ko-KR" alt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DB8AA9-3343-49AC-94DC-1B1ABBE4E67C}"/>
              </a:ext>
            </a:extLst>
          </p:cNvPr>
          <p:cNvSpPr txBox="1"/>
          <p:nvPr/>
        </p:nvSpPr>
        <p:spPr>
          <a:xfrm>
            <a:off x="461144" y="5870178"/>
            <a:ext cx="3423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Results of  Logistic Regression using 5 features and 5 principal components respectively</a:t>
            </a:r>
            <a:endParaRPr lang="ko-KR" altLang="en-US" sz="16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62F254E-7E1E-4903-A604-A893A1CF641C}"/>
              </a:ext>
            </a:extLst>
          </p:cNvPr>
          <p:cNvSpPr/>
          <p:nvPr/>
        </p:nvSpPr>
        <p:spPr>
          <a:xfrm>
            <a:off x="3763145" y="6052115"/>
            <a:ext cx="368300" cy="467122"/>
          </a:xfrm>
          <a:prstGeom prst="rightArrow">
            <a:avLst>
              <a:gd name="adj1" fmla="val 50000"/>
              <a:gd name="adj2" fmla="val 4655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A526F11-D5E5-46B5-9AC2-57F6FB2FF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2042" y="-122397"/>
            <a:ext cx="3328307" cy="595313"/>
          </a:xfrm>
        </p:spPr>
        <p:txBody>
          <a:bodyPr>
            <a:normAutofit/>
          </a:bodyPr>
          <a:lstStyle/>
          <a:p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1800" b="1" dirty="0"/>
              <a:t> 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남혜린</a:t>
            </a:r>
            <a:r>
              <a:rPr lang="ko-KR" altLang="en-US" sz="1800" b="1" dirty="0"/>
              <a:t>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16:26-16:28</a:t>
            </a:r>
            <a:r>
              <a:rPr lang="ko-KR" alt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8470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766F1-0485-4C5E-BC14-9DA8D0E31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r>
            <a:r>
              <a:rPr lang="ko-KR" altLang="en-US" dirty="0"/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김현우</a:t>
            </a:r>
            <a:r>
              <a:rPr lang="ko-KR" altLang="en-US" dirty="0"/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16:29-16:31</a:t>
            </a:r>
            <a:r>
              <a:rPr lang="ko-KR" altLang="en-US" dirty="0"/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A21FAA-B2B3-4759-A5FB-C43A3FBDA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847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15600" y="310433"/>
            <a:ext cx="5511200" cy="72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  <a:buSzPts val="990"/>
            </a:pPr>
            <a:r>
              <a:rPr lang="en-US" altLang="ko" sz="4240"/>
              <a:t>AI_Programming </a:t>
            </a:r>
            <a:endParaRPr sz="4240"/>
          </a:p>
        </p:txBody>
      </p:sp>
      <p:sp>
        <p:nvSpPr>
          <p:cNvPr id="55" name="Google Shape;55;p13"/>
          <p:cNvSpPr txBox="1"/>
          <p:nvPr/>
        </p:nvSpPr>
        <p:spPr>
          <a:xfrm>
            <a:off x="9682843" y="501234"/>
            <a:ext cx="258425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US" altLang="ko" sz="2400" dirty="0" err="1"/>
              <a:t>kim</a:t>
            </a:r>
            <a:r>
              <a:rPr lang="en-US" altLang="ko" sz="2400" dirty="0"/>
              <a:t> </a:t>
            </a:r>
            <a:r>
              <a:rPr lang="en-US" altLang="ko" sz="2400" dirty="0" err="1"/>
              <a:t>Taehoon</a:t>
            </a:r>
            <a:endParaRPr sz="24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71634" y="1688569"/>
          <a:ext cx="11126135" cy="16786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90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0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0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0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07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907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907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6433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/>
                        <a:t>Data1</a:t>
                      </a:r>
                      <a:endParaRPr sz="13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/>
                        <a:t>Logistic Regression</a:t>
                      </a:r>
                      <a:endParaRPr sz="13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</a:rPr>
                        <a:t>DecisionTreeClassifier</a:t>
                      </a:r>
                      <a:endParaRPr sz="13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</a:rPr>
                        <a:t>RandomForestClassifier</a:t>
                      </a:r>
                      <a:endParaRPr sz="13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</a:rPr>
                        <a:t>GradientBoostingClassifier</a:t>
                      </a:r>
                      <a:endParaRPr sz="1300" b="1"/>
                    </a:p>
                  </a:txBody>
                  <a:tcPr marL="121900" marR="121900" marT="121900" marB="1219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</a:rPr>
                        <a:t>AdaBoostClassifier</a:t>
                      </a:r>
                      <a:endParaRPr sz="13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</a:rPr>
                        <a:t>XGBClassifier</a:t>
                      </a:r>
                      <a:endParaRPr sz="1300" b="1"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</a:rPr>
                        <a:t>LGBMClassifier</a:t>
                      </a:r>
                      <a:endParaRPr sz="1300" b="1"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</a:endParaRPr>
                    </a:p>
                  </a:txBody>
                  <a:tcPr marL="121900" marR="121900" marT="121900" marB="12190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 b="1">
                          <a:solidFill>
                            <a:schemeClr val="dk1"/>
                          </a:solidFill>
                        </a:rPr>
                        <a:t>Accuracy</a:t>
                      </a:r>
                      <a:endParaRPr sz="13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0.8628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0.8657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0.9228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0.9514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0.9314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0.9428</a:t>
                      </a:r>
                      <a:endParaRPr sz="1400">
                        <a:solidFill>
                          <a:schemeClr val="accent2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0.9514</a:t>
                      </a:r>
                      <a:endParaRPr sz="1400">
                        <a:solidFill>
                          <a:schemeClr val="accent2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1900" marR="121900" marT="121900" marB="12190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300" b="1">
                          <a:solidFill>
                            <a:schemeClr val="dk1"/>
                          </a:solidFill>
                        </a:rPr>
                        <a:t>MSE</a:t>
                      </a:r>
                      <a:endParaRPr sz="13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0.1371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0.13429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0.0771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0.0485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0.0685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0.0571</a:t>
                      </a:r>
                      <a:endParaRPr sz="1400">
                        <a:solidFill>
                          <a:schemeClr val="accent2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0.0485</a:t>
                      </a:r>
                      <a:endParaRPr sz="1400">
                        <a:solidFill>
                          <a:schemeClr val="accent2"/>
                        </a:solidFill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121900" marR="121900" marT="121900" marB="121900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7" name="Google Shape;57;p13"/>
          <p:cNvGraphicFramePr/>
          <p:nvPr/>
        </p:nvGraphicFramePr>
        <p:xfrm>
          <a:off x="371633" y="3923768"/>
          <a:ext cx="11078463" cy="23639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07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71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71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18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24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71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71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1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71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071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071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12743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/>
                        <a:t>Data2</a:t>
                      </a:r>
                      <a:endParaRPr sz="13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/>
                        <a:t>Logistic Regression</a:t>
                      </a:r>
                      <a:endParaRPr sz="13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</a:rPr>
                        <a:t>DecisionTreeClassifier</a:t>
                      </a:r>
                      <a:endParaRPr sz="13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</a:rPr>
                        <a:t>RandomForestClassifier</a:t>
                      </a:r>
                      <a:endParaRPr sz="13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</a:rPr>
                        <a:t>GradientBoostingClassifier</a:t>
                      </a:r>
                      <a:endParaRPr sz="1300" b="1"/>
                    </a:p>
                  </a:txBody>
                  <a:tcPr marL="121900" marR="121900" marT="121900" marB="121900">
                    <a:solidFill>
                      <a:srgbClr val="FFFF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</a:rPr>
                        <a:t>AdaBoostClassifier</a:t>
                      </a:r>
                      <a:endParaRPr sz="13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</a:rPr>
                        <a:t>XGBClassifier</a:t>
                      </a:r>
                      <a:endParaRPr sz="1300" b="1"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</a:endParaRPr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</a:rPr>
                        <a:t>KNN</a:t>
                      </a:r>
                      <a:endParaRPr sz="1300" b="1"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</a:endParaRPr>
                    </a:p>
                  </a:txBody>
                  <a:tcPr marL="121900" marR="121900" marT="121900" marB="1219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</a:rPr>
                        <a:t>DNN</a:t>
                      </a:r>
                      <a:endParaRPr sz="1300" b="1"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</a:endParaRPr>
                    </a:p>
                  </a:txBody>
                  <a:tcPr marL="121900" marR="121900" marT="121900" marB="1219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</a:rPr>
                        <a:t>CNN</a:t>
                      </a:r>
                      <a:endParaRPr sz="1300" b="1"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</a:endParaRPr>
                    </a:p>
                  </a:txBody>
                  <a:tcPr marL="121900" marR="121900" marT="121900" marB="1219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dk1"/>
                          </a:solidFill>
                          <a:highlight>
                            <a:srgbClr val="FFFFFE"/>
                          </a:highlight>
                        </a:rPr>
                        <a:t>RNN</a:t>
                      </a:r>
                      <a:endParaRPr sz="1300" b="1">
                        <a:solidFill>
                          <a:schemeClr val="dk1"/>
                        </a:solidFill>
                        <a:highlight>
                          <a:srgbClr val="FFFFFE"/>
                        </a:highlight>
                      </a:endParaRPr>
                    </a:p>
                  </a:txBody>
                  <a:tcPr marL="121900" marR="121900" marT="121900" marB="1219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1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dk1"/>
                          </a:solidFill>
                        </a:rPr>
                        <a:t>Accuracy</a:t>
                      </a:r>
                      <a:endParaRPr sz="13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0.69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0.515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0.69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0.615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FF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0.61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0.655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50800" marR="12700" lvl="0" indent="0" algn="l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>
                          <a:solidFill>
                            <a:schemeClr val="dk1"/>
                          </a:solidFill>
                        </a:rPr>
                        <a:t>0.805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12700" lvl="0" indent="0" algn="l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0.715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12700" lvl="0" indent="0" algn="l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0.7250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12700" lvl="0" indent="0" algn="l" rtl="0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0.5550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300" b="1">
                          <a:solidFill>
                            <a:schemeClr val="dk1"/>
                          </a:solidFill>
                        </a:rPr>
                        <a:t>MSE</a:t>
                      </a:r>
                      <a:endParaRPr sz="1300" b="1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0.31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0.485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0.31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0.385</a:t>
                      </a:r>
                      <a:endParaRPr sz="2400"/>
                    </a:p>
                  </a:txBody>
                  <a:tcPr marL="121900" marR="121900" marT="121900" marB="121900">
                    <a:solidFill>
                      <a:srgbClr val="FFFFF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0.39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>
                          <a:solidFill>
                            <a:schemeClr val="accent2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0.345</a:t>
                      </a:r>
                      <a:endParaRPr sz="24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121900" marR="121900" marT="121900" marB="121900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07878F98-03C4-428F-B7F4-CA099CA07507}"/>
              </a:ext>
            </a:extLst>
          </p:cNvPr>
          <p:cNvSpPr txBox="1">
            <a:spLocks/>
          </p:cNvSpPr>
          <p:nvPr/>
        </p:nvSpPr>
        <p:spPr>
          <a:xfrm>
            <a:off x="9010650" y="2667"/>
            <a:ext cx="3181350" cy="529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r>
              <a:rPr lang="ko-KR" altLang="en-US" sz="1800" b="1"/>
              <a:t>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김태훈</a:t>
            </a:r>
            <a:r>
              <a:rPr lang="ko-KR" altLang="en-US" sz="1800" b="1"/>
              <a:t> 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16:41-16:43</a:t>
            </a:r>
            <a:r>
              <a:rPr lang="ko-KR" altLang="en-US" sz="1800" b="1"/>
              <a:t> </a:t>
            </a:r>
            <a:endParaRPr lang="ko-KR" altLang="en-US" sz="1800" b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211126"/>
            <a:ext cx="5110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Progress so far…</a:t>
            </a:r>
            <a:endParaRPr lang="ko-KR" altLang="en-US" sz="32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963519" y="1795901"/>
          <a:ext cx="541866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289864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811096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Dataset Number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Test</a:t>
                      </a:r>
                      <a:r>
                        <a:rPr lang="en-US" altLang="ko-KR" baseline="0" dirty="0"/>
                        <a:t> Accuracy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598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0.9857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028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0.7225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636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0.9811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20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0.985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02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0.5863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3056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63518" y="4605716"/>
            <a:ext cx="92704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To Do List</a:t>
            </a:r>
          </a:p>
          <a:p>
            <a:r>
              <a:rPr lang="en-US" altLang="ko-KR" sz="2400" dirty="0"/>
              <a:t>1. Find appropriate model for dataset2 and dataset5.</a:t>
            </a:r>
          </a:p>
          <a:p>
            <a:r>
              <a:rPr lang="en-US" altLang="ko-KR" sz="2400" dirty="0"/>
              <a:t>2. Do some </a:t>
            </a:r>
            <a:r>
              <a:rPr lang="en-US" altLang="ko-KR" sz="2400" dirty="0" err="1"/>
              <a:t>hyperparameter</a:t>
            </a:r>
            <a:r>
              <a:rPr lang="en-US" altLang="ko-KR" sz="2400" dirty="0"/>
              <a:t> optimization on dataset1 ,3 and 4.</a:t>
            </a:r>
          </a:p>
          <a:p>
            <a:r>
              <a:rPr lang="en-US" altLang="ko-KR" sz="2400" dirty="0"/>
              <a:t>3. Any method not provided above is fine, if the test accuracy can be improved! (In legitimate way…)</a:t>
            </a:r>
            <a:endParaRPr lang="ko-KR" altLang="en-US" sz="2400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D79A2716-EC47-422B-AD1F-99A037D1E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3313" y="63260"/>
            <a:ext cx="3581400" cy="500063"/>
          </a:xfrm>
        </p:spPr>
        <p:txBody>
          <a:bodyPr>
            <a:normAutofit/>
          </a:bodyPr>
          <a:lstStyle/>
          <a:p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r>
              <a:rPr lang="ko-KR" altLang="en-US" sz="1800" b="1" dirty="0"/>
              <a:t> </a:t>
            </a: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김진수</a:t>
            </a:r>
            <a:r>
              <a:rPr lang="ko-KR" altLang="en-US" sz="1800" b="1" dirty="0"/>
              <a:t>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16:44-16:46</a:t>
            </a:r>
            <a:r>
              <a:rPr lang="ko-KR" alt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78436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CC1038F4-2AC6-4BE6-8280-19C9B7FF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52" y="2618992"/>
            <a:ext cx="2226719" cy="175615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947954D-1262-4659-8E15-140277A8E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298" y="353318"/>
            <a:ext cx="1741235" cy="659039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Dataset3 </a:t>
            </a:r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E9E9B8-7A91-4510-BC33-A0013E9A0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327" y="1508796"/>
            <a:ext cx="8805512" cy="1287595"/>
          </a:xfrm>
        </p:spPr>
        <p:txBody>
          <a:bodyPr>
            <a:normAutofit/>
          </a:bodyPr>
          <a:lstStyle/>
          <a:p>
            <a:pPr algn="l"/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Shape of data: train=test=(60000, 784)</a:t>
            </a:r>
          </a:p>
          <a:p>
            <a:pPr algn="l"/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Label y range: [0, 9]</a:t>
            </a:r>
            <a:endParaRPr lang="ko-KR" altLang="en-US" sz="17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C2CF98-4ABB-4E62-98C5-6F5C395CD1B5}"/>
              </a:ext>
            </a:extLst>
          </p:cNvPr>
          <p:cNvSpPr txBox="1"/>
          <p:nvPr/>
        </p:nvSpPr>
        <p:spPr>
          <a:xfrm>
            <a:off x="417327" y="1139464"/>
            <a:ext cx="1945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Data Analysis</a:t>
            </a:r>
            <a:endParaRPr lang="ko-KR" altLang="en-US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556A9A5-7289-4E4E-90A2-1C41708DE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352" y="251719"/>
            <a:ext cx="2630923" cy="196739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8614D7A-F6D1-47F5-A994-3D71B0595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717" y="225427"/>
            <a:ext cx="2726478" cy="20104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4B4C678-3903-4241-BB53-6F4F36430BA4}"/>
              </a:ext>
            </a:extLst>
          </p:cNvPr>
          <p:cNvSpPr txBox="1"/>
          <p:nvPr/>
        </p:nvSpPr>
        <p:spPr>
          <a:xfrm>
            <a:off x="10252765" y="1125028"/>
            <a:ext cx="1526380" cy="338554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latin typeface="Arial" panose="020B0604020202020204" pitchFamily="34" charset="0"/>
                <a:cs typeface="Arial" panose="020B0604020202020204" pitchFamily="34" charset="0"/>
              </a:rPr>
              <a:t>Balanced Data</a:t>
            </a:r>
            <a:endParaRPr lang="ko-KR" alt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179F71-9A8A-43AA-96D3-DDA1F8C103BE}"/>
              </a:ext>
            </a:extLst>
          </p:cNvPr>
          <p:cNvSpPr txBox="1"/>
          <p:nvPr/>
        </p:nvSpPr>
        <p:spPr>
          <a:xfrm>
            <a:off x="425926" y="24402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Model</a:t>
            </a:r>
            <a:endParaRPr lang="ko-KR" altLang="en-US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부제목 2">
            <a:extLst>
              <a:ext uri="{FF2B5EF4-FFF2-40B4-BE49-F238E27FC236}">
                <a16:creationId xmlns:a16="http://schemas.microsoft.com/office/drawing/2014/main" id="{446589BF-BA00-48C9-B929-EFB102D68073}"/>
              </a:ext>
            </a:extLst>
          </p:cNvPr>
          <p:cNvSpPr txBox="1">
            <a:spLocks/>
          </p:cNvSpPr>
          <p:nvPr/>
        </p:nvSpPr>
        <p:spPr>
          <a:xfrm>
            <a:off x="417327" y="2875657"/>
            <a:ext cx="8805512" cy="2112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AutoNum type="arabicParenBoth"/>
            </a:pP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 w/ PCA_2 components </a:t>
            </a:r>
          </a:p>
          <a:p>
            <a:pPr marL="342900" indent="-342900" algn="l">
              <a:buFont typeface="Arial" panose="020B0604020202020204" pitchFamily="34" charset="0"/>
              <a:buAutoNum type="arabicParenBoth"/>
            </a:pP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 w/ PCA_80 components </a:t>
            </a:r>
          </a:p>
          <a:p>
            <a:pPr marL="342900" indent="-342900" algn="l">
              <a:buFont typeface="Arial" panose="020B0604020202020204" pitchFamily="34" charset="0"/>
              <a:buAutoNum type="arabicParenBoth"/>
            </a:pP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</a:t>
            </a:r>
          </a:p>
          <a:p>
            <a:pPr marL="342900" indent="-342900" algn="l">
              <a:buFont typeface="Arial" panose="020B0604020202020204" pitchFamily="34" charset="0"/>
              <a:buAutoNum type="arabicParenBoth"/>
            </a:pPr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(30epochs,</a:t>
            </a:r>
          </a:p>
          <a:p>
            <a:pPr algn="l"/>
            <a:r>
              <a:rPr lang="en-US" altLang="ko-KR" sz="17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[conv-BN-pooling]*2-dense-dense)</a:t>
            </a:r>
          </a:p>
        </p:txBody>
      </p:sp>
      <p:graphicFrame>
        <p:nvGraphicFramePr>
          <p:cNvPr id="32" name="표 32">
            <a:extLst>
              <a:ext uri="{FF2B5EF4-FFF2-40B4-BE49-F238E27FC236}">
                <a16:creationId xmlns:a16="http://schemas.microsoft.com/office/drawing/2014/main" id="{20C5CD8D-CCA1-47E3-97EF-FDA0883EE63D}"/>
              </a:ext>
            </a:extLst>
          </p:cNvPr>
          <p:cNvGraphicFramePr>
            <a:graphicFrameLocks noGrp="1"/>
          </p:cNvGraphicFramePr>
          <p:nvPr/>
        </p:nvGraphicFramePr>
        <p:xfrm>
          <a:off x="425926" y="5336126"/>
          <a:ext cx="4712483" cy="9906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620672">
                  <a:extLst>
                    <a:ext uri="{9D8B030D-6E8A-4147-A177-3AD203B41FA5}">
                      <a16:colId xmlns:a16="http://schemas.microsoft.com/office/drawing/2014/main" val="2442083350"/>
                    </a:ext>
                  </a:extLst>
                </a:gridCol>
                <a:gridCol w="1000561">
                  <a:extLst>
                    <a:ext uri="{9D8B030D-6E8A-4147-A177-3AD203B41FA5}">
                      <a16:colId xmlns:a16="http://schemas.microsoft.com/office/drawing/2014/main" val="3935974770"/>
                    </a:ext>
                  </a:extLst>
                </a:gridCol>
                <a:gridCol w="1098718">
                  <a:extLst>
                    <a:ext uri="{9D8B030D-6E8A-4147-A177-3AD203B41FA5}">
                      <a16:colId xmlns:a16="http://schemas.microsoft.com/office/drawing/2014/main" val="3407788297"/>
                    </a:ext>
                  </a:extLst>
                </a:gridCol>
                <a:gridCol w="1108267">
                  <a:extLst>
                    <a:ext uri="{9D8B030D-6E8A-4147-A177-3AD203B41FA5}">
                      <a16:colId xmlns:a16="http://schemas.microsoft.com/office/drawing/2014/main" val="254292645"/>
                    </a:ext>
                  </a:extLst>
                </a:gridCol>
                <a:gridCol w="884265">
                  <a:extLst>
                    <a:ext uri="{9D8B030D-6E8A-4147-A177-3AD203B41FA5}">
                      <a16:colId xmlns:a16="http://schemas.microsoft.com/office/drawing/2014/main" val="2133090936"/>
                    </a:ext>
                  </a:extLst>
                </a:gridCol>
              </a:tblGrid>
              <a:tr h="2501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</a:t>
                      </a:r>
                      <a:endParaRPr lang="ko-KR" altLang="en-US" sz="15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(1) Reg2</a:t>
                      </a:r>
                      <a:endParaRPr lang="ko-KR" altLang="en-US" sz="15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(2) Reg80</a:t>
                      </a:r>
                      <a:endParaRPr lang="ko-KR" altLang="en-US" sz="15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(3) SVM</a:t>
                      </a:r>
                      <a:endParaRPr lang="ko-KR" altLang="en-US" sz="15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(4) CNN</a:t>
                      </a:r>
                      <a:endParaRPr lang="ko-KR" altLang="en-US" sz="15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672685"/>
                  </a:ext>
                </a:extLst>
              </a:tr>
              <a:tr h="2501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0.347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0.911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0.986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0.967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34045"/>
                  </a:ext>
                </a:extLst>
              </a:tr>
              <a:tr h="2501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0.339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0.912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0.982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  <a:endParaRPr lang="ko-KR" alt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806871"/>
                  </a:ext>
                </a:extLst>
              </a:tr>
            </a:tbl>
          </a:graphicData>
        </a:graphic>
      </p:graphicFrame>
      <p:sp>
        <p:nvSpPr>
          <p:cNvPr id="38" name="제목 1">
            <a:extLst>
              <a:ext uri="{FF2B5EF4-FFF2-40B4-BE49-F238E27FC236}">
                <a16:creationId xmlns:a16="http://schemas.microsoft.com/office/drawing/2014/main" id="{B8EE1CCD-171B-4E1E-9D40-D9135AC6A070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1320800" cy="3999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Jihee Kim</a:t>
            </a:r>
            <a:endParaRPr lang="ko-KR" altLang="en-US" sz="1800" dirty="0">
              <a:solidFill>
                <a:schemeClr val="accent3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098859B-E509-4D28-812F-0DC86E51771A}"/>
              </a:ext>
            </a:extLst>
          </p:cNvPr>
          <p:cNvSpPr txBox="1"/>
          <p:nvPr/>
        </p:nvSpPr>
        <p:spPr>
          <a:xfrm>
            <a:off x="5650617" y="4375148"/>
            <a:ext cx="2778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Fig.2. Visualization of 2-dim data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75C589-DCAC-49DF-92DA-C51E534D2CB6}"/>
              </a:ext>
            </a:extLst>
          </p:cNvPr>
          <p:cNvSpPr txBox="1"/>
          <p:nvPr/>
        </p:nvSpPr>
        <p:spPr>
          <a:xfrm>
            <a:off x="8628832" y="4377530"/>
            <a:ext cx="2731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Fig.3. Logistic Regression result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F5AC7A-135B-4FF0-B288-2F7643C8D0AA}"/>
              </a:ext>
            </a:extLst>
          </p:cNvPr>
          <p:cNvSpPr txBox="1"/>
          <p:nvPr/>
        </p:nvSpPr>
        <p:spPr>
          <a:xfrm>
            <a:off x="5982269" y="2165890"/>
            <a:ext cx="4807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Fig.1. Histogram of raw data and label (both train and test)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905E20CA-0730-4F2E-8A70-8CFA4DAAE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516" y="2588905"/>
            <a:ext cx="4198595" cy="1702874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530238F8-95B7-43F5-ADCF-28759471601F}"/>
              </a:ext>
            </a:extLst>
          </p:cNvPr>
          <p:cNvSpPr/>
          <p:nvPr/>
        </p:nvSpPr>
        <p:spPr>
          <a:xfrm>
            <a:off x="10208209" y="2901157"/>
            <a:ext cx="386321" cy="1369797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7AF4A0E6-B35F-4229-9558-58FBDC9B4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749" y="4827127"/>
            <a:ext cx="3850378" cy="172550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5109B59-47BA-4835-8D1E-1420577D27A4}"/>
              </a:ext>
            </a:extLst>
          </p:cNvPr>
          <p:cNvSpPr txBox="1"/>
          <p:nvPr/>
        </p:nvSpPr>
        <p:spPr>
          <a:xfrm>
            <a:off x="6946213" y="6532560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Fig.4. CNN result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CD52AF-327D-4701-9C13-3C2B35F9F708}"/>
              </a:ext>
            </a:extLst>
          </p:cNvPr>
          <p:cNvSpPr txBox="1"/>
          <p:nvPr/>
        </p:nvSpPr>
        <p:spPr>
          <a:xfrm>
            <a:off x="450331" y="6326726"/>
            <a:ext cx="2373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Table.1. Accuracy summary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290B89C-C589-4D00-8EA4-E8907536DBD0}"/>
              </a:ext>
            </a:extLst>
          </p:cNvPr>
          <p:cNvSpPr txBox="1"/>
          <p:nvPr/>
        </p:nvSpPr>
        <p:spPr>
          <a:xfrm>
            <a:off x="471875" y="491189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Conclusion</a:t>
            </a:r>
            <a:endParaRPr lang="ko-KR" altLang="en-US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28B13CA8-A96F-4C70-8DAC-EBA03D4763DD}"/>
              </a:ext>
            </a:extLst>
          </p:cNvPr>
          <p:cNvSpPr txBox="1">
            <a:spLocks/>
          </p:cNvSpPr>
          <p:nvPr/>
        </p:nvSpPr>
        <p:spPr>
          <a:xfrm>
            <a:off x="2266975" y="31399"/>
            <a:ext cx="3305175" cy="4953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r>
            <a:r>
              <a:rPr lang="ko-KR" altLang="en-US" sz="1800" b="1"/>
              <a:t>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김지희</a:t>
            </a:r>
            <a:r>
              <a:rPr lang="ko-KR" altLang="en-US" sz="1800" b="1"/>
              <a:t> 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16:47-16:49</a:t>
            </a:r>
            <a:r>
              <a:rPr lang="ko-KR" altLang="en-US" sz="1800" b="1"/>
              <a:t> 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93509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BEBFA8-E1DF-4378-AC28-5C1B9C5A3C5C}"/>
              </a:ext>
            </a:extLst>
          </p:cNvPr>
          <p:cNvSpPr txBox="1"/>
          <p:nvPr/>
        </p:nvSpPr>
        <p:spPr>
          <a:xfrm>
            <a:off x="480060" y="281940"/>
            <a:ext cx="7962900" cy="6496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/>
              <a:t>Computer vision 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000" dirty="0"/>
              <a:t>VQ-VAE (ex VQ-VAE,</a:t>
            </a:r>
            <a:r>
              <a:rPr lang="ko-KR" altLang="en-US" sz="2000" dirty="0"/>
              <a:t> </a:t>
            </a:r>
            <a:r>
              <a:rPr lang="en-US" altLang="ko-KR" sz="2000" dirty="0"/>
              <a:t>VQ-VAE2)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000" dirty="0"/>
              <a:t>Transformer based model ( ex </a:t>
            </a:r>
            <a:r>
              <a:rPr lang="en-US" altLang="ko-KR" sz="2000" dirty="0" err="1"/>
              <a:t>ViT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Swin</a:t>
            </a:r>
            <a:r>
              <a:rPr lang="en-US" altLang="ko-KR" sz="2000" dirty="0"/>
              <a:t> Transformer, </a:t>
            </a:r>
            <a:r>
              <a:rPr lang="en-US" altLang="ko-KR" sz="2000" dirty="0" err="1"/>
              <a:t>DeiT</a:t>
            </a:r>
            <a:r>
              <a:rPr lang="en-US" altLang="ko-KR" sz="2000" dirty="0"/>
              <a:t>) 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000" dirty="0"/>
              <a:t>Self-supervised learning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simCLR</a:t>
            </a:r>
            <a:r>
              <a:rPr lang="en-US" altLang="ko-KR" sz="2000" dirty="0"/>
              <a:t>, MOCO, </a:t>
            </a:r>
            <a:r>
              <a:rPr lang="en-US" altLang="ko-KR" sz="2000" dirty="0" err="1"/>
              <a:t>BEiT</a:t>
            </a:r>
            <a:r>
              <a:rPr lang="en-US" altLang="ko-KR" sz="2000" dirty="0"/>
              <a:t>, MAE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/>
              <a:t>CNN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Resnet, Efficient-net</a:t>
            </a:r>
          </a:p>
          <a:p>
            <a:pPr lvl="2">
              <a:lnSpc>
                <a:spcPct val="150000"/>
              </a:lnSpc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/>
              <a:t>Multi-modal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ko-KR" sz="2000" dirty="0"/>
              <a:t>Transformer based multi-modal (ex </a:t>
            </a:r>
            <a:r>
              <a:rPr lang="en-US" altLang="ko-KR" sz="2000" dirty="0" err="1"/>
              <a:t>ViLT</a:t>
            </a:r>
            <a:r>
              <a:rPr lang="en-US" altLang="ko-KR" sz="2000" dirty="0"/>
              <a:t>, ALBEF, OSCAR)</a:t>
            </a:r>
          </a:p>
          <a:p>
            <a:pPr marL="800100" lvl="1" indent="-342900">
              <a:lnSpc>
                <a:spcPct val="150000"/>
              </a:lnSpc>
              <a:buAutoNum type="arabicPeriod"/>
            </a:pPr>
            <a:endParaRPr lang="en-US" altLang="ko-KR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2000" dirty="0"/>
              <a:t>Dataset 3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Acc &gt; 97%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/>
              <a:t>pytorch</a:t>
            </a:r>
            <a:endParaRPr lang="en-US" altLang="ko-KR" sz="20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CB09B1A-304E-4B2E-9534-C32FA1E8DFB8}"/>
              </a:ext>
            </a:extLst>
          </p:cNvPr>
          <p:cNvSpPr txBox="1">
            <a:spLocks/>
          </p:cNvSpPr>
          <p:nvPr/>
        </p:nvSpPr>
        <p:spPr>
          <a:xfrm>
            <a:off x="9095013" y="163285"/>
            <a:ext cx="2756807" cy="50550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800" b="1"/>
              <a:t>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최호영</a:t>
            </a:r>
            <a:r>
              <a:rPr lang="ko-KR" altLang="en-US" sz="1800" b="1"/>
              <a:t> 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15:10-15:12</a:t>
            </a:r>
            <a:r>
              <a:rPr lang="ko-KR" altLang="en-US" sz="1800" b="1"/>
              <a:t> 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652161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766F1-0485-4C5E-BC14-9DA8D0E31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dirty="0"/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김재민</a:t>
            </a:r>
            <a:r>
              <a:rPr lang="ko-KR" altLang="en-US" dirty="0"/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16:50-16:52</a:t>
            </a:r>
            <a:r>
              <a:rPr lang="ko-KR" altLang="en-US" dirty="0"/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A21FAA-B2B3-4759-A5FB-C43A3FBDA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13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B66547-96B5-4609-9A2A-99BE08AE128A}"/>
              </a:ext>
            </a:extLst>
          </p:cNvPr>
          <p:cNvGrpSpPr/>
          <p:nvPr/>
        </p:nvGrpSpPr>
        <p:grpSpPr>
          <a:xfrm>
            <a:off x="1145012" y="982552"/>
            <a:ext cx="4031075" cy="5588000"/>
            <a:chOff x="631954" y="1007380"/>
            <a:chExt cx="3138214" cy="558800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DAAE0C-2445-491A-8B45-67BF3B947A11}"/>
                </a:ext>
              </a:extLst>
            </p:cNvPr>
            <p:cNvSpPr txBox="1"/>
            <p:nvPr/>
          </p:nvSpPr>
          <p:spPr>
            <a:xfrm>
              <a:off x="924055" y="2004850"/>
              <a:ext cx="280388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Dataset #1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FBCEADE-214D-4FC5-9B66-20EAF6C6D809}"/>
                </a:ext>
              </a:extLst>
            </p:cNvPr>
            <p:cNvGrpSpPr/>
            <p:nvPr/>
          </p:nvGrpSpPr>
          <p:grpSpPr>
            <a:xfrm>
              <a:off x="929238" y="1791018"/>
              <a:ext cx="473393" cy="109332"/>
              <a:chOff x="774700" y="759599"/>
              <a:chExt cx="559950" cy="10933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AE62D1C-7718-48C0-8FC2-94F6580FC9CF}"/>
                  </a:ext>
                </a:extLst>
              </p:cNvPr>
              <p:cNvGrpSpPr/>
              <p:nvPr/>
            </p:nvGrpSpPr>
            <p:grpSpPr>
              <a:xfrm>
                <a:off x="803276" y="759599"/>
                <a:ext cx="531374" cy="109338"/>
                <a:chOff x="777520" y="759599"/>
                <a:chExt cx="531374" cy="109338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848A4B7-0BC2-4A79-B0FA-35994E1AF410}"/>
                    </a:ext>
                  </a:extLst>
                </p:cNvPr>
                <p:cNvSpPr/>
                <p:nvPr/>
              </p:nvSpPr>
              <p:spPr>
                <a:xfrm>
                  <a:off x="777520" y="759599"/>
                  <a:ext cx="109098" cy="10909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B17A0AF5-8E54-49ED-90E4-DDC7EE6867F3}"/>
                    </a:ext>
                  </a:extLst>
                </p:cNvPr>
                <p:cNvSpPr/>
                <p:nvPr/>
              </p:nvSpPr>
              <p:spPr>
                <a:xfrm>
                  <a:off x="988658" y="759839"/>
                  <a:ext cx="109098" cy="10909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2B737F6D-E546-44C9-BD04-5711C6AB147A}"/>
                    </a:ext>
                  </a:extLst>
                </p:cNvPr>
                <p:cNvSpPr/>
                <p:nvPr/>
              </p:nvSpPr>
              <p:spPr>
                <a:xfrm>
                  <a:off x="1199796" y="759839"/>
                  <a:ext cx="109098" cy="10909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FFB24C1-D336-47A4-91F0-2688C592363A}"/>
                  </a:ext>
                </a:extLst>
              </p:cNvPr>
              <p:cNvGrpSpPr/>
              <p:nvPr/>
            </p:nvGrpSpPr>
            <p:grpSpPr>
              <a:xfrm>
                <a:off x="774700" y="759599"/>
                <a:ext cx="525504" cy="103468"/>
                <a:chOff x="780455" y="762534"/>
                <a:chExt cx="525504" cy="103468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5F70806-FE1C-442A-8DC6-65C51FD73F0D}"/>
                    </a:ext>
                  </a:extLst>
                </p:cNvPr>
                <p:cNvSpPr/>
                <p:nvPr/>
              </p:nvSpPr>
              <p:spPr>
                <a:xfrm>
                  <a:off x="780455" y="762534"/>
                  <a:ext cx="103228" cy="103228"/>
                </a:xfrm>
                <a:prstGeom prst="ellipse">
                  <a:avLst/>
                </a:prstGeom>
                <a:noFill/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06DBA496-4753-419C-943B-BA2BFC9482BB}"/>
                    </a:ext>
                  </a:extLst>
                </p:cNvPr>
                <p:cNvSpPr/>
                <p:nvPr/>
              </p:nvSpPr>
              <p:spPr>
                <a:xfrm>
                  <a:off x="991593" y="762774"/>
                  <a:ext cx="103228" cy="103228"/>
                </a:xfrm>
                <a:prstGeom prst="ellipse">
                  <a:avLst/>
                </a:prstGeom>
                <a:noFill/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31B00219-38E9-403F-A6EF-D0C4FBCFE8E6}"/>
                    </a:ext>
                  </a:extLst>
                </p:cNvPr>
                <p:cNvSpPr/>
                <p:nvPr/>
              </p:nvSpPr>
              <p:spPr>
                <a:xfrm>
                  <a:off x="1202731" y="762774"/>
                  <a:ext cx="103228" cy="103228"/>
                </a:xfrm>
                <a:prstGeom prst="ellipse">
                  <a:avLst/>
                </a:prstGeom>
                <a:noFill/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D13B83-2FCB-4A70-9363-CD1B106D0CAF}"/>
                </a:ext>
              </a:extLst>
            </p:cNvPr>
            <p:cNvSpPr txBox="1"/>
            <p:nvPr/>
          </p:nvSpPr>
          <p:spPr>
            <a:xfrm>
              <a:off x="924055" y="3432783"/>
              <a:ext cx="2803884" cy="5854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Data: 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Numeric</a:t>
              </a:r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          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(700, 200)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b="1" dirty="0">
                  <a:solidFill>
                    <a:schemeClr val="bg2">
                      <a:lumMod val="50000"/>
                    </a:schemeClr>
                  </a:solidFill>
                </a:rPr>
                <a:t>Label</a:t>
              </a:r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:  Binary [0,1]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    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(350, 200)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AEC1BB1-D7AA-4B51-97D4-EF0C40DA3C35}"/>
                </a:ext>
              </a:extLst>
            </p:cNvPr>
            <p:cNvSpPr/>
            <p:nvPr/>
          </p:nvSpPr>
          <p:spPr>
            <a:xfrm>
              <a:off x="924056" y="4242082"/>
              <a:ext cx="2803883" cy="1815882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</a:t>
              </a:r>
            </a:p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&gt; Data normalization</a:t>
              </a:r>
            </a:p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&gt; Data Standardization</a:t>
              </a:r>
            </a:p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&gt; Random Forest</a:t>
              </a:r>
            </a:p>
            <a:p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Accuracy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 0.9229</a:t>
              </a:r>
            </a:p>
            <a:p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B6ACBA8-3104-4C61-B745-AF0892C23647}"/>
                </a:ext>
              </a:extLst>
            </p:cNvPr>
            <p:cNvCxnSpPr>
              <a:cxnSpLocks/>
            </p:cNvCxnSpPr>
            <p:nvPr/>
          </p:nvCxnSpPr>
          <p:spPr>
            <a:xfrm>
              <a:off x="631954" y="6595380"/>
              <a:ext cx="31382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3CDE61C-1AF4-4FFF-9B86-16815D3078E4}"/>
                </a:ext>
              </a:extLst>
            </p:cNvPr>
            <p:cNvCxnSpPr>
              <a:cxnSpLocks/>
            </p:cNvCxnSpPr>
            <p:nvPr/>
          </p:nvCxnSpPr>
          <p:spPr>
            <a:xfrm>
              <a:off x="631954" y="1007380"/>
              <a:ext cx="31382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0152391-B7A0-4A1A-A4C3-7B09BDBA700C}"/>
              </a:ext>
            </a:extLst>
          </p:cNvPr>
          <p:cNvGrpSpPr/>
          <p:nvPr/>
        </p:nvGrpSpPr>
        <p:grpSpPr>
          <a:xfrm>
            <a:off x="5853658" y="959291"/>
            <a:ext cx="3890288" cy="5611261"/>
            <a:chOff x="631954" y="1007380"/>
            <a:chExt cx="3138214" cy="558800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AE7BCC-EE96-44D9-B7BE-36A32EE487F9}"/>
                </a:ext>
              </a:extLst>
            </p:cNvPr>
            <p:cNvSpPr txBox="1"/>
            <p:nvPr/>
          </p:nvSpPr>
          <p:spPr>
            <a:xfrm>
              <a:off x="924055" y="2004850"/>
              <a:ext cx="280388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sz="4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Dataset #3</a:t>
              </a:r>
            </a:p>
          </p:txBody>
        </p:sp>
        <p:grpSp>
          <p:nvGrpSpPr>
            <p:cNvPr id="41" name="Group 6">
              <a:extLst>
                <a:ext uri="{FF2B5EF4-FFF2-40B4-BE49-F238E27FC236}">
                  <a16:creationId xmlns:a16="http://schemas.microsoft.com/office/drawing/2014/main" id="{E9C1A431-140B-43E3-8833-EF128E74A96F}"/>
                </a:ext>
              </a:extLst>
            </p:cNvPr>
            <p:cNvGrpSpPr/>
            <p:nvPr/>
          </p:nvGrpSpPr>
          <p:grpSpPr>
            <a:xfrm>
              <a:off x="929238" y="1791018"/>
              <a:ext cx="473393" cy="109332"/>
              <a:chOff x="774700" y="759599"/>
              <a:chExt cx="559950" cy="109338"/>
            </a:xfrm>
          </p:grpSpPr>
          <p:grpSp>
            <p:nvGrpSpPr>
              <p:cNvPr id="46" name="Group 8">
                <a:extLst>
                  <a:ext uri="{FF2B5EF4-FFF2-40B4-BE49-F238E27FC236}">
                    <a16:creationId xmlns:a16="http://schemas.microsoft.com/office/drawing/2014/main" id="{71AC10A8-88E5-40FE-9524-7C50DBCB96D8}"/>
                  </a:ext>
                </a:extLst>
              </p:cNvPr>
              <p:cNvGrpSpPr/>
              <p:nvPr/>
            </p:nvGrpSpPr>
            <p:grpSpPr>
              <a:xfrm>
                <a:off x="803276" y="759599"/>
                <a:ext cx="531374" cy="109338"/>
                <a:chOff x="777520" y="759599"/>
                <a:chExt cx="531374" cy="109338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51" name="Oval 13">
                  <a:extLst>
                    <a:ext uri="{FF2B5EF4-FFF2-40B4-BE49-F238E27FC236}">
                      <a16:creationId xmlns:a16="http://schemas.microsoft.com/office/drawing/2014/main" id="{744ED2FC-E297-463B-92A6-DD581EA2B902}"/>
                    </a:ext>
                  </a:extLst>
                </p:cNvPr>
                <p:cNvSpPr/>
                <p:nvPr/>
              </p:nvSpPr>
              <p:spPr>
                <a:xfrm>
                  <a:off x="777520" y="759599"/>
                  <a:ext cx="109098" cy="10909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14">
                  <a:extLst>
                    <a:ext uri="{FF2B5EF4-FFF2-40B4-BE49-F238E27FC236}">
                      <a16:creationId xmlns:a16="http://schemas.microsoft.com/office/drawing/2014/main" id="{F7A7CA76-4061-4F32-BFE6-DB50C07A04B4}"/>
                    </a:ext>
                  </a:extLst>
                </p:cNvPr>
                <p:cNvSpPr/>
                <p:nvPr/>
              </p:nvSpPr>
              <p:spPr>
                <a:xfrm>
                  <a:off x="988658" y="759839"/>
                  <a:ext cx="109098" cy="10909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15">
                  <a:extLst>
                    <a:ext uri="{FF2B5EF4-FFF2-40B4-BE49-F238E27FC236}">
                      <a16:creationId xmlns:a16="http://schemas.microsoft.com/office/drawing/2014/main" id="{F1B41325-4E4F-43C6-B8F8-C94D805D7AF5}"/>
                    </a:ext>
                  </a:extLst>
                </p:cNvPr>
                <p:cNvSpPr/>
                <p:nvPr/>
              </p:nvSpPr>
              <p:spPr>
                <a:xfrm>
                  <a:off x="1199796" y="759839"/>
                  <a:ext cx="109098" cy="10909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" name="Group 9">
                <a:extLst>
                  <a:ext uri="{FF2B5EF4-FFF2-40B4-BE49-F238E27FC236}">
                    <a16:creationId xmlns:a16="http://schemas.microsoft.com/office/drawing/2014/main" id="{3CA45CBF-E4B8-4BA7-8247-E8FA9EA1301B}"/>
                  </a:ext>
                </a:extLst>
              </p:cNvPr>
              <p:cNvGrpSpPr/>
              <p:nvPr/>
            </p:nvGrpSpPr>
            <p:grpSpPr>
              <a:xfrm>
                <a:off x="774700" y="759599"/>
                <a:ext cx="525504" cy="103468"/>
                <a:chOff x="780455" y="762534"/>
                <a:chExt cx="525504" cy="103468"/>
              </a:xfrm>
            </p:grpSpPr>
            <p:sp>
              <p:nvSpPr>
                <p:cNvPr id="48" name="Oval 10">
                  <a:extLst>
                    <a:ext uri="{FF2B5EF4-FFF2-40B4-BE49-F238E27FC236}">
                      <a16:creationId xmlns:a16="http://schemas.microsoft.com/office/drawing/2014/main" id="{A49ED715-8EF8-4867-A389-96F6368E961B}"/>
                    </a:ext>
                  </a:extLst>
                </p:cNvPr>
                <p:cNvSpPr/>
                <p:nvPr/>
              </p:nvSpPr>
              <p:spPr>
                <a:xfrm>
                  <a:off x="780455" y="762534"/>
                  <a:ext cx="103228" cy="103228"/>
                </a:xfrm>
                <a:prstGeom prst="ellipse">
                  <a:avLst/>
                </a:prstGeom>
                <a:noFill/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11">
                  <a:extLst>
                    <a:ext uri="{FF2B5EF4-FFF2-40B4-BE49-F238E27FC236}">
                      <a16:creationId xmlns:a16="http://schemas.microsoft.com/office/drawing/2014/main" id="{5FC27FC8-E6C8-4E95-B718-65346AA57021}"/>
                    </a:ext>
                  </a:extLst>
                </p:cNvPr>
                <p:cNvSpPr/>
                <p:nvPr/>
              </p:nvSpPr>
              <p:spPr>
                <a:xfrm>
                  <a:off x="991593" y="762774"/>
                  <a:ext cx="103228" cy="103228"/>
                </a:xfrm>
                <a:prstGeom prst="ellipse">
                  <a:avLst/>
                </a:prstGeom>
                <a:noFill/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12">
                  <a:extLst>
                    <a:ext uri="{FF2B5EF4-FFF2-40B4-BE49-F238E27FC236}">
                      <a16:creationId xmlns:a16="http://schemas.microsoft.com/office/drawing/2014/main" id="{79539467-A204-4DE6-92E2-FDDA3C988527}"/>
                    </a:ext>
                  </a:extLst>
                </p:cNvPr>
                <p:cNvSpPr/>
                <p:nvPr/>
              </p:nvSpPr>
              <p:spPr>
                <a:xfrm>
                  <a:off x="1202731" y="762774"/>
                  <a:ext cx="103228" cy="103228"/>
                </a:xfrm>
                <a:prstGeom prst="ellipse">
                  <a:avLst/>
                </a:prstGeom>
                <a:noFill/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D0BD232-9198-426C-873A-0C65AFD396AD}"/>
                </a:ext>
              </a:extLst>
            </p:cNvPr>
            <p:cNvSpPr txBox="1"/>
            <p:nvPr/>
          </p:nvSpPr>
          <p:spPr>
            <a:xfrm>
              <a:off x="924055" y="3432783"/>
              <a:ext cx="2803884" cy="5854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Data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:  Image 28x28    </a:t>
              </a:r>
              <a:r>
                <a:rPr lang="en-US" sz="11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en-US" altLang="ko-KR" sz="1100" dirty="0">
                  <a:solidFill>
                    <a:schemeClr val="bg2">
                      <a:lumMod val="50000"/>
                    </a:schemeClr>
                  </a:solidFill>
                </a:rPr>
                <a:t>  </a:t>
              </a:r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(60000, 784)</a:t>
              </a:r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Label</a:t>
              </a:r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:  Multiple (0~9)   </a:t>
              </a:r>
              <a:r>
                <a:rPr lang="en-US" altLang="ko-KR" dirty="0">
                  <a:solidFill>
                    <a:schemeClr val="bg2">
                      <a:lumMod val="75000"/>
                    </a:schemeClr>
                  </a:solidFill>
                </a:rPr>
                <a:t>(60000, 784)</a:t>
              </a:r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43" name="Rectangle 16">
              <a:extLst>
                <a:ext uri="{FF2B5EF4-FFF2-40B4-BE49-F238E27FC236}">
                  <a16:creationId xmlns:a16="http://schemas.microsoft.com/office/drawing/2014/main" id="{632D7683-484E-4432-9834-A7CEDC29CEF3}"/>
                </a:ext>
              </a:extLst>
            </p:cNvPr>
            <p:cNvSpPr/>
            <p:nvPr/>
          </p:nvSpPr>
          <p:spPr>
            <a:xfrm>
              <a:off x="924056" y="4242082"/>
              <a:ext cx="2803883" cy="1569660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Methodology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</a:t>
              </a:r>
            </a:p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&gt; Data normalization (/255)</a:t>
              </a:r>
            </a:p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&gt; Reshape (784 -&gt; 28x28)</a:t>
              </a:r>
            </a:p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&gt; Convolution model</a:t>
              </a:r>
            </a:p>
            <a:p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Accuracy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:  0.9654</a:t>
              </a:r>
            </a:p>
          </p:txBody>
        </p:sp>
        <p:cxnSp>
          <p:nvCxnSpPr>
            <p:cNvPr id="44" name="Straight Connector 17">
              <a:extLst>
                <a:ext uri="{FF2B5EF4-FFF2-40B4-BE49-F238E27FC236}">
                  <a16:creationId xmlns:a16="http://schemas.microsoft.com/office/drawing/2014/main" id="{E511C136-5F43-4CE8-BF18-E2A9298CEF0A}"/>
                </a:ext>
              </a:extLst>
            </p:cNvPr>
            <p:cNvCxnSpPr>
              <a:cxnSpLocks/>
            </p:cNvCxnSpPr>
            <p:nvPr/>
          </p:nvCxnSpPr>
          <p:spPr>
            <a:xfrm>
              <a:off x="631954" y="6595380"/>
              <a:ext cx="31382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21">
              <a:extLst>
                <a:ext uri="{FF2B5EF4-FFF2-40B4-BE49-F238E27FC236}">
                  <a16:creationId xmlns:a16="http://schemas.microsoft.com/office/drawing/2014/main" id="{032D40B7-F2D1-4554-A7A9-42E9C343D307}"/>
                </a:ext>
              </a:extLst>
            </p:cNvPr>
            <p:cNvCxnSpPr>
              <a:cxnSpLocks/>
            </p:cNvCxnSpPr>
            <p:nvPr/>
          </p:nvCxnSpPr>
          <p:spPr>
            <a:xfrm>
              <a:off x="631954" y="1007380"/>
              <a:ext cx="313821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: Rounded Corners 37">
            <a:extLst>
              <a:ext uri="{FF2B5EF4-FFF2-40B4-BE49-F238E27FC236}">
                <a16:creationId xmlns:a16="http://schemas.microsoft.com/office/drawing/2014/main" id="{66DC4BAA-3BCC-436C-923C-6E9E0B418E2A}"/>
              </a:ext>
            </a:extLst>
          </p:cNvPr>
          <p:cNvSpPr/>
          <p:nvPr/>
        </p:nvSpPr>
        <p:spPr>
          <a:xfrm>
            <a:off x="8378553" y="244603"/>
            <a:ext cx="3210743" cy="42485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pPr algn="ctr"/>
            <a:r>
              <a:rPr 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31) </a:t>
            </a:r>
            <a:r>
              <a:rPr lang="ko-KR" altLang="en-US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인공지능학과 김은지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Rectangle 22">
            <a:extLst>
              <a:ext uri="{FF2B5EF4-FFF2-40B4-BE49-F238E27FC236}">
                <a16:creationId xmlns:a16="http://schemas.microsoft.com/office/drawing/2014/main" id="{C8934530-5046-4122-B529-0A893271AAFF}"/>
              </a:ext>
            </a:extLst>
          </p:cNvPr>
          <p:cNvSpPr/>
          <p:nvPr/>
        </p:nvSpPr>
        <p:spPr>
          <a:xfrm>
            <a:off x="5176087" y="3625191"/>
            <a:ext cx="677571" cy="10687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33BFC022-D624-46A3-8B33-B5251EBDA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590" y="3348526"/>
            <a:ext cx="1457672" cy="3246854"/>
          </a:xfrm>
          <a:prstGeom prst="rect">
            <a:avLst/>
          </a:prstGeom>
        </p:spPr>
      </p:pic>
      <p:sp>
        <p:nvSpPr>
          <p:cNvPr id="35" name="제목 1">
            <a:extLst>
              <a:ext uri="{FF2B5EF4-FFF2-40B4-BE49-F238E27FC236}">
                <a16:creationId xmlns:a16="http://schemas.microsoft.com/office/drawing/2014/main" id="{A7C85629-CFE9-4114-AD51-F08081C9B943}"/>
              </a:ext>
            </a:extLst>
          </p:cNvPr>
          <p:cNvSpPr txBox="1">
            <a:spLocks/>
          </p:cNvSpPr>
          <p:nvPr/>
        </p:nvSpPr>
        <p:spPr>
          <a:xfrm>
            <a:off x="5230599" y="149858"/>
            <a:ext cx="3156857" cy="464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r>
            <a:r>
              <a:rPr lang="ko-KR" altLang="en-US" sz="1800" b="1" dirty="0"/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김은지</a:t>
            </a:r>
            <a:r>
              <a:rPr lang="ko-KR" altLang="en-US" sz="1800" b="1" dirty="0"/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16:53-16:55</a:t>
            </a:r>
            <a:r>
              <a:rPr lang="ko-KR" alt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6454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766F1-0485-4C5E-BC14-9DA8D0E31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r>
            <a:r>
              <a:rPr lang="ko-KR" altLang="en-US" dirty="0"/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김성은</a:t>
            </a:r>
            <a:r>
              <a:rPr lang="ko-KR" altLang="en-US" dirty="0"/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16:56-16:58</a:t>
            </a:r>
            <a:r>
              <a:rPr lang="ko-KR" altLang="en-US" dirty="0"/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A21FAA-B2B3-4759-A5FB-C43A3FBDA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300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766F1-0485-4C5E-BC14-9DA8D0E31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33</a:t>
            </a:r>
            <a:r>
              <a:rPr lang="ko-KR" altLang="en-US" dirty="0"/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김남형</a:t>
            </a:r>
            <a:r>
              <a:rPr lang="ko-KR" altLang="en-US" dirty="0"/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16:59-17:01</a:t>
            </a:r>
            <a:r>
              <a:rPr lang="ko-KR" altLang="en-US" dirty="0"/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A21FAA-B2B3-4759-A5FB-C43A3FBDA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0239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6D72A-98D5-433A-9C75-5BFD2D855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Know your data!</a:t>
            </a:r>
            <a:endParaRPr lang="ko-KR" altLang="en-US" b="1" dirty="0"/>
          </a:p>
        </p:txBody>
      </p:sp>
      <p:sp>
        <p:nvSpPr>
          <p:cNvPr id="113" name="AutoShape 109">
            <a:extLst>
              <a:ext uri="{FF2B5EF4-FFF2-40B4-BE49-F238E27FC236}">
                <a16:creationId xmlns:a16="http://schemas.microsoft.com/office/drawing/2014/main" id="{3D4CA7EF-A3EF-4F75-B4F9-A8BCA7B4038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135063" y="1765300"/>
            <a:ext cx="9921875" cy="458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" name="Rectangle 111">
            <a:extLst>
              <a:ext uri="{FF2B5EF4-FFF2-40B4-BE49-F238E27FC236}">
                <a16:creationId xmlns:a16="http://schemas.microsoft.com/office/drawing/2014/main" id="{A417A405-FE1E-4AC2-920D-63F9E23A9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3" y="1771650"/>
            <a:ext cx="1649413" cy="762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5" name="Rectangle 112">
            <a:extLst>
              <a:ext uri="{FF2B5EF4-FFF2-40B4-BE49-F238E27FC236}">
                <a16:creationId xmlns:a16="http://schemas.microsoft.com/office/drawing/2014/main" id="{E7C7B3F9-734F-497B-BBEF-8B7AACE14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0826" y="1771650"/>
            <a:ext cx="1647825" cy="762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6" name="Rectangle 113">
            <a:extLst>
              <a:ext uri="{FF2B5EF4-FFF2-40B4-BE49-F238E27FC236}">
                <a16:creationId xmlns:a16="http://schemas.microsoft.com/office/drawing/2014/main" id="{558170C3-5B40-47B0-A351-53162AFF9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651" y="1771650"/>
            <a:ext cx="1647825" cy="762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7" name="Rectangle 114">
            <a:extLst>
              <a:ext uri="{FF2B5EF4-FFF2-40B4-BE49-F238E27FC236}">
                <a16:creationId xmlns:a16="http://schemas.microsoft.com/office/drawing/2014/main" id="{9F1F84AC-230F-44C7-8D3D-B9A5A8BAF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6476" y="1773237"/>
            <a:ext cx="1647825" cy="7604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8" name="Rectangle 115">
            <a:extLst>
              <a:ext uri="{FF2B5EF4-FFF2-40B4-BE49-F238E27FC236}">
                <a16:creationId xmlns:a16="http://schemas.microsoft.com/office/drawing/2014/main" id="{37FFC037-CD32-44DB-B64F-5CD0E550A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301" y="1773237"/>
            <a:ext cx="1647825" cy="7604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9" name="Rectangle 116">
            <a:extLst>
              <a:ext uri="{FF2B5EF4-FFF2-40B4-BE49-F238E27FC236}">
                <a16:creationId xmlns:a16="http://schemas.microsoft.com/office/drawing/2014/main" id="{E076D4CA-0FED-4C3F-8B68-D9FBB23D8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126" y="1773237"/>
            <a:ext cx="1649413" cy="7604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0" name="Rectangle 117">
            <a:extLst>
              <a:ext uri="{FF2B5EF4-FFF2-40B4-BE49-F238E27FC236}">
                <a16:creationId xmlns:a16="http://schemas.microsoft.com/office/drawing/2014/main" id="{355FFF4F-2F45-4A3A-952F-FEBC0348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3" y="2533650"/>
            <a:ext cx="1649413" cy="762000"/>
          </a:xfrm>
          <a:prstGeom prst="rect">
            <a:avLst/>
          </a:pr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1" name="Rectangle 118">
            <a:extLst>
              <a:ext uri="{FF2B5EF4-FFF2-40B4-BE49-F238E27FC236}">
                <a16:creationId xmlns:a16="http://schemas.microsoft.com/office/drawing/2014/main" id="{86CD8E6B-F3BA-44A4-A93D-71393DC77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0826" y="2533650"/>
            <a:ext cx="1647825" cy="762000"/>
          </a:xfrm>
          <a:prstGeom prst="rect">
            <a:avLst/>
          </a:pr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2" name="Rectangle 119">
            <a:extLst>
              <a:ext uri="{FF2B5EF4-FFF2-40B4-BE49-F238E27FC236}">
                <a16:creationId xmlns:a16="http://schemas.microsoft.com/office/drawing/2014/main" id="{3BA3993A-B661-4B7E-BD42-4B95CE694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651" y="2533650"/>
            <a:ext cx="1647825" cy="762000"/>
          </a:xfrm>
          <a:prstGeom prst="rect">
            <a:avLst/>
          </a:pr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3" name="Rectangle 120">
            <a:extLst>
              <a:ext uri="{FF2B5EF4-FFF2-40B4-BE49-F238E27FC236}">
                <a16:creationId xmlns:a16="http://schemas.microsoft.com/office/drawing/2014/main" id="{D82D9151-7235-46BD-BBB9-1485E8685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6476" y="2533650"/>
            <a:ext cx="1647825" cy="762000"/>
          </a:xfrm>
          <a:prstGeom prst="rect">
            <a:avLst/>
          </a:pr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4" name="Rectangle 121">
            <a:extLst>
              <a:ext uri="{FF2B5EF4-FFF2-40B4-BE49-F238E27FC236}">
                <a16:creationId xmlns:a16="http://schemas.microsoft.com/office/drawing/2014/main" id="{1CC30462-0855-4576-99B7-AF636DBE0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301" y="2533650"/>
            <a:ext cx="1647825" cy="762000"/>
          </a:xfrm>
          <a:prstGeom prst="rect">
            <a:avLst/>
          </a:pr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5" name="Rectangle 122">
            <a:extLst>
              <a:ext uri="{FF2B5EF4-FFF2-40B4-BE49-F238E27FC236}">
                <a16:creationId xmlns:a16="http://schemas.microsoft.com/office/drawing/2014/main" id="{EF42BFE6-8805-4958-9225-615BECC37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126" y="2533650"/>
            <a:ext cx="1649413" cy="762000"/>
          </a:xfrm>
          <a:prstGeom prst="rect">
            <a:avLst/>
          </a:pr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6" name="Rectangle 123">
            <a:extLst>
              <a:ext uri="{FF2B5EF4-FFF2-40B4-BE49-F238E27FC236}">
                <a16:creationId xmlns:a16="http://schemas.microsoft.com/office/drawing/2014/main" id="{6D99ADE8-CBD0-4309-A204-9717E140C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3" y="3295650"/>
            <a:ext cx="1649413" cy="762000"/>
          </a:xfrm>
          <a:prstGeom prst="rect">
            <a:avLst/>
          </a:prstGeom>
          <a:solidFill>
            <a:srgbClr val="E7E7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7" name="Rectangle 124">
            <a:extLst>
              <a:ext uri="{FF2B5EF4-FFF2-40B4-BE49-F238E27FC236}">
                <a16:creationId xmlns:a16="http://schemas.microsoft.com/office/drawing/2014/main" id="{D8B5B8ED-B111-4840-B795-A7646A77C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0826" y="3295650"/>
            <a:ext cx="1647825" cy="762000"/>
          </a:xfrm>
          <a:prstGeom prst="rect">
            <a:avLst/>
          </a:prstGeom>
          <a:solidFill>
            <a:srgbClr val="E7E7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8" name="Rectangle 125">
            <a:extLst>
              <a:ext uri="{FF2B5EF4-FFF2-40B4-BE49-F238E27FC236}">
                <a16:creationId xmlns:a16="http://schemas.microsoft.com/office/drawing/2014/main" id="{69A09AE7-6428-4929-9373-70C92114A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651" y="3295650"/>
            <a:ext cx="1647825" cy="762000"/>
          </a:xfrm>
          <a:prstGeom prst="rect">
            <a:avLst/>
          </a:prstGeom>
          <a:solidFill>
            <a:srgbClr val="E7E7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9" name="Rectangle 126">
            <a:extLst>
              <a:ext uri="{FF2B5EF4-FFF2-40B4-BE49-F238E27FC236}">
                <a16:creationId xmlns:a16="http://schemas.microsoft.com/office/drawing/2014/main" id="{A83D693F-564C-4CD4-A2E3-20AC8F832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6476" y="3295650"/>
            <a:ext cx="1647825" cy="762000"/>
          </a:xfrm>
          <a:prstGeom prst="rect">
            <a:avLst/>
          </a:prstGeom>
          <a:solidFill>
            <a:srgbClr val="E7E7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0" name="Rectangle 127">
            <a:extLst>
              <a:ext uri="{FF2B5EF4-FFF2-40B4-BE49-F238E27FC236}">
                <a16:creationId xmlns:a16="http://schemas.microsoft.com/office/drawing/2014/main" id="{481D124E-C042-4319-959C-527729254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301" y="3295650"/>
            <a:ext cx="1647825" cy="762000"/>
          </a:xfrm>
          <a:prstGeom prst="rect">
            <a:avLst/>
          </a:prstGeom>
          <a:solidFill>
            <a:srgbClr val="E7E7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1" name="Rectangle 128">
            <a:extLst>
              <a:ext uri="{FF2B5EF4-FFF2-40B4-BE49-F238E27FC236}">
                <a16:creationId xmlns:a16="http://schemas.microsoft.com/office/drawing/2014/main" id="{46F463F0-F1A7-467F-98B7-A96E0AD40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126" y="3295650"/>
            <a:ext cx="1649413" cy="762000"/>
          </a:xfrm>
          <a:prstGeom prst="rect">
            <a:avLst/>
          </a:prstGeom>
          <a:solidFill>
            <a:srgbClr val="E7E7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2" name="Rectangle 129">
            <a:extLst>
              <a:ext uri="{FF2B5EF4-FFF2-40B4-BE49-F238E27FC236}">
                <a16:creationId xmlns:a16="http://schemas.microsoft.com/office/drawing/2014/main" id="{E1C72CB3-6256-4BAD-B365-FC61BAD45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3" y="4057650"/>
            <a:ext cx="1649413" cy="760412"/>
          </a:xfrm>
          <a:prstGeom prst="rect">
            <a:avLst/>
          </a:pr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3" name="Rectangle 130">
            <a:extLst>
              <a:ext uri="{FF2B5EF4-FFF2-40B4-BE49-F238E27FC236}">
                <a16:creationId xmlns:a16="http://schemas.microsoft.com/office/drawing/2014/main" id="{38D29E9C-716B-4D2C-B2B2-ED118967A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0826" y="4057650"/>
            <a:ext cx="1647825" cy="762000"/>
          </a:xfrm>
          <a:prstGeom prst="rect">
            <a:avLst/>
          </a:pr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4" name="Rectangle 131">
            <a:extLst>
              <a:ext uri="{FF2B5EF4-FFF2-40B4-BE49-F238E27FC236}">
                <a16:creationId xmlns:a16="http://schemas.microsoft.com/office/drawing/2014/main" id="{78747D63-51DD-41CF-BA0F-25E745906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651" y="4057650"/>
            <a:ext cx="1647825" cy="762000"/>
          </a:xfrm>
          <a:prstGeom prst="rect">
            <a:avLst/>
          </a:pr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5" name="Rectangle 132">
            <a:extLst>
              <a:ext uri="{FF2B5EF4-FFF2-40B4-BE49-F238E27FC236}">
                <a16:creationId xmlns:a16="http://schemas.microsoft.com/office/drawing/2014/main" id="{C21C6172-C5B6-4702-8354-60E003650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6476" y="4057650"/>
            <a:ext cx="1647825" cy="762000"/>
          </a:xfrm>
          <a:prstGeom prst="rect">
            <a:avLst/>
          </a:pr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6" name="Rectangle 133">
            <a:extLst>
              <a:ext uri="{FF2B5EF4-FFF2-40B4-BE49-F238E27FC236}">
                <a16:creationId xmlns:a16="http://schemas.microsoft.com/office/drawing/2014/main" id="{C4D9D245-AF9F-4EAE-B331-37BFE13A2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301" y="4057650"/>
            <a:ext cx="1647825" cy="762000"/>
          </a:xfrm>
          <a:prstGeom prst="rect">
            <a:avLst/>
          </a:pr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7" name="Rectangle 134">
            <a:extLst>
              <a:ext uri="{FF2B5EF4-FFF2-40B4-BE49-F238E27FC236}">
                <a16:creationId xmlns:a16="http://schemas.microsoft.com/office/drawing/2014/main" id="{4FD83197-964D-485E-A5B9-4B425D03C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126" y="4057650"/>
            <a:ext cx="1649413" cy="762000"/>
          </a:xfrm>
          <a:prstGeom prst="rect">
            <a:avLst/>
          </a:pr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8" name="Rectangle 135">
            <a:extLst>
              <a:ext uri="{FF2B5EF4-FFF2-40B4-BE49-F238E27FC236}">
                <a16:creationId xmlns:a16="http://schemas.microsoft.com/office/drawing/2014/main" id="{8890A44C-88B4-4530-B984-842950130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3" y="4819650"/>
            <a:ext cx="1649413" cy="760412"/>
          </a:xfrm>
          <a:prstGeom prst="rect">
            <a:avLst/>
          </a:prstGeom>
          <a:solidFill>
            <a:srgbClr val="E7E7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9" name="Rectangle 136">
            <a:extLst>
              <a:ext uri="{FF2B5EF4-FFF2-40B4-BE49-F238E27FC236}">
                <a16:creationId xmlns:a16="http://schemas.microsoft.com/office/drawing/2014/main" id="{4F264389-C175-4968-ADDE-BAAFEACEF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0826" y="4819650"/>
            <a:ext cx="1647825" cy="760412"/>
          </a:xfrm>
          <a:prstGeom prst="rect">
            <a:avLst/>
          </a:prstGeom>
          <a:solidFill>
            <a:srgbClr val="E7E7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0" name="Rectangle 137">
            <a:extLst>
              <a:ext uri="{FF2B5EF4-FFF2-40B4-BE49-F238E27FC236}">
                <a16:creationId xmlns:a16="http://schemas.microsoft.com/office/drawing/2014/main" id="{E4DC018C-D26C-4653-99AA-19C9C5D14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651" y="4819650"/>
            <a:ext cx="1647825" cy="760412"/>
          </a:xfrm>
          <a:prstGeom prst="rect">
            <a:avLst/>
          </a:prstGeom>
          <a:solidFill>
            <a:srgbClr val="E7E7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1" name="Rectangle 138">
            <a:extLst>
              <a:ext uri="{FF2B5EF4-FFF2-40B4-BE49-F238E27FC236}">
                <a16:creationId xmlns:a16="http://schemas.microsoft.com/office/drawing/2014/main" id="{748B9596-DD30-4730-A183-6E9304742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6476" y="4819650"/>
            <a:ext cx="1647825" cy="760412"/>
          </a:xfrm>
          <a:prstGeom prst="rect">
            <a:avLst/>
          </a:prstGeom>
          <a:solidFill>
            <a:srgbClr val="E7E7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2" name="Rectangle 139">
            <a:extLst>
              <a:ext uri="{FF2B5EF4-FFF2-40B4-BE49-F238E27FC236}">
                <a16:creationId xmlns:a16="http://schemas.microsoft.com/office/drawing/2014/main" id="{F4CD2BFE-70AA-4925-BC1E-02074451E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301" y="4819650"/>
            <a:ext cx="1647825" cy="760412"/>
          </a:xfrm>
          <a:prstGeom prst="rect">
            <a:avLst/>
          </a:prstGeom>
          <a:solidFill>
            <a:srgbClr val="E7E7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" name="Rectangle 140">
            <a:extLst>
              <a:ext uri="{FF2B5EF4-FFF2-40B4-BE49-F238E27FC236}">
                <a16:creationId xmlns:a16="http://schemas.microsoft.com/office/drawing/2014/main" id="{1D87E8D8-6F95-41F9-BF29-D1D6B3FC2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126" y="4819650"/>
            <a:ext cx="1649413" cy="760412"/>
          </a:xfrm>
          <a:prstGeom prst="rect">
            <a:avLst/>
          </a:prstGeom>
          <a:solidFill>
            <a:srgbClr val="E7E7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4" name="Rectangle 141">
            <a:extLst>
              <a:ext uri="{FF2B5EF4-FFF2-40B4-BE49-F238E27FC236}">
                <a16:creationId xmlns:a16="http://schemas.microsoft.com/office/drawing/2014/main" id="{DAE99A82-D275-44A8-8BEC-79BE7CC96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413" y="5580062"/>
            <a:ext cx="1649413" cy="762000"/>
          </a:xfrm>
          <a:prstGeom prst="rect">
            <a:avLst/>
          </a:pr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5" name="Rectangle 142">
            <a:extLst>
              <a:ext uri="{FF2B5EF4-FFF2-40B4-BE49-F238E27FC236}">
                <a16:creationId xmlns:a16="http://schemas.microsoft.com/office/drawing/2014/main" id="{FC5E53B7-E509-407F-BD8C-AD015BC3F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0826" y="5580062"/>
            <a:ext cx="1647825" cy="762000"/>
          </a:xfrm>
          <a:prstGeom prst="rect">
            <a:avLst/>
          </a:pr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6" name="Rectangle 143">
            <a:extLst>
              <a:ext uri="{FF2B5EF4-FFF2-40B4-BE49-F238E27FC236}">
                <a16:creationId xmlns:a16="http://schemas.microsoft.com/office/drawing/2014/main" id="{2A63143B-E616-4361-B43A-81C1528DD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8651" y="5580062"/>
            <a:ext cx="1647825" cy="762000"/>
          </a:xfrm>
          <a:prstGeom prst="rect">
            <a:avLst/>
          </a:pr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7" name="Rectangle 144">
            <a:extLst>
              <a:ext uri="{FF2B5EF4-FFF2-40B4-BE49-F238E27FC236}">
                <a16:creationId xmlns:a16="http://schemas.microsoft.com/office/drawing/2014/main" id="{E06E152F-4C35-4A21-BB1C-D4DB726A0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6476" y="5580062"/>
            <a:ext cx="1647825" cy="762000"/>
          </a:xfrm>
          <a:prstGeom prst="rect">
            <a:avLst/>
          </a:pr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8" name="Rectangle 145">
            <a:extLst>
              <a:ext uri="{FF2B5EF4-FFF2-40B4-BE49-F238E27FC236}">
                <a16:creationId xmlns:a16="http://schemas.microsoft.com/office/drawing/2014/main" id="{CC3BEDED-C680-4C7B-AF5E-B563BEC4F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301" y="5580062"/>
            <a:ext cx="1647825" cy="762000"/>
          </a:xfrm>
          <a:prstGeom prst="rect">
            <a:avLst/>
          </a:pr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9" name="Rectangle 146">
            <a:extLst>
              <a:ext uri="{FF2B5EF4-FFF2-40B4-BE49-F238E27FC236}">
                <a16:creationId xmlns:a16="http://schemas.microsoft.com/office/drawing/2014/main" id="{C13A4D6D-5E53-4A36-A767-1ED9C32E6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126" y="5580062"/>
            <a:ext cx="1649413" cy="762000"/>
          </a:xfrm>
          <a:prstGeom prst="rect">
            <a:avLst/>
          </a:pr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0" name="Line 147">
            <a:extLst>
              <a:ext uri="{FF2B5EF4-FFF2-40B4-BE49-F238E27FC236}">
                <a16:creationId xmlns:a16="http://schemas.microsoft.com/office/drawing/2014/main" id="{BF1EEFAE-3569-4100-A304-124F4B772A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790826" y="1765300"/>
            <a:ext cx="0" cy="4583112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1" name="Line 148">
            <a:extLst>
              <a:ext uri="{FF2B5EF4-FFF2-40B4-BE49-F238E27FC236}">
                <a16:creationId xmlns:a16="http://schemas.microsoft.com/office/drawing/2014/main" id="{AC08868D-1327-4A6F-859D-6286EA7539F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38651" y="1765300"/>
            <a:ext cx="0" cy="4583112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2" name="Line 149">
            <a:extLst>
              <a:ext uri="{FF2B5EF4-FFF2-40B4-BE49-F238E27FC236}">
                <a16:creationId xmlns:a16="http://schemas.microsoft.com/office/drawing/2014/main" id="{6A48034F-5B33-48C0-AFBB-66261951655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6476" y="1765300"/>
            <a:ext cx="0" cy="4583112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3" name="Line 150">
            <a:extLst>
              <a:ext uri="{FF2B5EF4-FFF2-40B4-BE49-F238E27FC236}">
                <a16:creationId xmlns:a16="http://schemas.microsoft.com/office/drawing/2014/main" id="{B2F897EB-EB15-4E7D-A0EF-DD5E0840F208}"/>
              </a:ext>
            </a:extLst>
          </p:cNvPr>
          <p:cNvSpPr>
            <a:spLocks noChangeShapeType="1"/>
          </p:cNvSpPr>
          <p:nvPr/>
        </p:nvSpPr>
        <p:spPr bwMode="auto">
          <a:xfrm>
            <a:off x="7734301" y="1765300"/>
            <a:ext cx="0" cy="4583112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4" name="Line 151">
            <a:extLst>
              <a:ext uri="{FF2B5EF4-FFF2-40B4-BE49-F238E27FC236}">
                <a16:creationId xmlns:a16="http://schemas.microsoft.com/office/drawing/2014/main" id="{D6DAD1FC-D82A-4D0B-9951-C163D4CF4283}"/>
              </a:ext>
            </a:extLst>
          </p:cNvPr>
          <p:cNvSpPr>
            <a:spLocks noChangeShapeType="1"/>
          </p:cNvSpPr>
          <p:nvPr/>
        </p:nvSpPr>
        <p:spPr bwMode="auto">
          <a:xfrm>
            <a:off x="9382126" y="1765300"/>
            <a:ext cx="0" cy="4583112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5" name="Line 152">
            <a:extLst>
              <a:ext uri="{FF2B5EF4-FFF2-40B4-BE49-F238E27FC236}">
                <a16:creationId xmlns:a16="http://schemas.microsoft.com/office/drawing/2014/main" id="{64E76970-81FE-42DC-AECD-DD2EB9BB77A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5063" y="2533650"/>
            <a:ext cx="9902825" cy="0"/>
          </a:xfrm>
          <a:prstGeom prst="lin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6" name="Line 153">
            <a:extLst>
              <a:ext uri="{FF2B5EF4-FFF2-40B4-BE49-F238E27FC236}">
                <a16:creationId xmlns:a16="http://schemas.microsoft.com/office/drawing/2014/main" id="{3A5D864C-CE5D-405A-8391-0CD99428C0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5063" y="3295650"/>
            <a:ext cx="990282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7" name="Line 154">
            <a:extLst>
              <a:ext uri="{FF2B5EF4-FFF2-40B4-BE49-F238E27FC236}">
                <a16:creationId xmlns:a16="http://schemas.microsoft.com/office/drawing/2014/main" id="{D9EE36EC-E811-4201-B80C-786063478C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5063" y="4057650"/>
            <a:ext cx="990282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8" name="Line 155">
            <a:extLst>
              <a:ext uri="{FF2B5EF4-FFF2-40B4-BE49-F238E27FC236}">
                <a16:creationId xmlns:a16="http://schemas.microsoft.com/office/drawing/2014/main" id="{BA0465BD-1E89-4309-933F-1AA7A66458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5063" y="4819650"/>
            <a:ext cx="990282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9" name="Line 156">
            <a:extLst>
              <a:ext uri="{FF2B5EF4-FFF2-40B4-BE49-F238E27FC236}">
                <a16:creationId xmlns:a16="http://schemas.microsoft.com/office/drawing/2014/main" id="{B31880D5-EF22-4BEC-84E8-C044D31E71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5063" y="5580062"/>
            <a:ext cx="990282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0" name="Line 157">
            <a:extLst>
              <a:ext uri="{FF2B5EF4-FFF2-40B4-BE49-F238E27FC236}">
                <a16:creationId xmlns:a16="http://schemas.microsoft.com/office/drawing/2014/main" id="{6569B378-44CE-48A7-B2E7-38193B1FA3B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1413" y="1765300"/>
            <a:ext cx="0" cy="4583112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1" name="Line 158">
            <a:extLst>
              <a:ext uri="{FF2B5EF4-FFF2-40B4-BE49-F238E27FC236}">
                <a16:creationId xmlns:a16="http://schemas.microsoft.com/office/drawing/2014/main" id="{8F2C63D9-B7CB-4B13-A770-368248C3699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031538" y="1765300"/>
            <a:ext cx="0" cy="4583112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2" name="Line 159">
            <a:extLst>
              <a:ext uri="{FF2B5EF4-FFF2-40B4-BE49-F238E27FC236}">
                <a16:creationId xmlns:a16="http://schemas.microsoft.com/office/drawing/2014/main" id="{5A7455C7-9F7C-4BD1-B1D4-D724BB72E5B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5063" y="1773237"/>
            <a:ext cx="990282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" name="Line 160">
            <a:extLst>
              <a:ext uri="{FF2B5EF4-FFF2-40B4-BE49-F238E27FC236}">
                <a16:creationId xmlns:a16="http://schemas.microsoft.com/office/drawing/2014/main" id="{E5F8193E-941E-4379-A664-5148E6F8E85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5063" y="6342062"/>
            <a:ext cx="990282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4" name="Rectangle 161">
            <a:extLst>
              <a:ext uri="{FF2B5EF4-FFF2-40B4-BE49-F238E27FC236}">
                <a16:creationId xmlns:a16="http://schemas.microsoft.com/office/drawing/2014/main" id="{267A7688-2190-4059-9779-6BB9D4D2E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3138" y="1978025"/>
            <a:ext cx="3429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N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5" name="Rectangle 162">
            <a:extLst>
              <a:ext uri="{FF2B5EF4-FFF2-40B4-BE49-F238E27FC236}">
                <a16:creationId xmlns:a16="http://schemas.microsoft.com/office/drawing/2014/main" id="{AF0C6081-574C-4273-BA78-20F825A81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1978025"/>
            <a:ext cx="3270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6" name="Rectangle 163">
            <a:extLst>
              <a:ext uri="{FF2B5EF4-FFF2-40B4-BE49-F238E27FC236}">
                <a16:creationId xmlns:a16="http://schemas.microsoft.com/office/drawing/2014/main" id="{CDF4B5FB-5D5F-4F2C-8783-C2DAA6B07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6" y="1978025"/>
            <a:ext cx="2730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7" name="Rectangle 164">
            <a:extLst>
              <a:ext uri="{FF2B5EF4-FFF2-40B4-BE49-F238E27FC236}">
                <a16:creationId xmlns:a16="http://schemas.microsoft.com/office/drawing/2014/main" id="{08A16DF1-8B49-4A5C-9BA7-AF097D66E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638" y="1978025"/>
            <a:ext cx="71913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8" name="Rectangle 165">
            <a:extLst>
              <a:ext uri="{FF2B5EF4-FFF2-40B4-BE49-F238E27FC236}">
                <a16:creationId xmlns:a16="http://schemas.microsoft.com/office/drawing/2014/main" id="{5573EE44-DC4F-4DD7-9802-600A734C0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2776" y="1825625"/>
            <a:ext cx="170021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distribution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9" name="Rectangle 166">
            <a:extLst>
              <a:ext uri="{FF2B5EF4-FFF2-40B4-BE49-F238E27FC236}">
                <a16:creationId xmlns:a16="http://schemas.microsoft.com/office/drawing/2014/main" id="{E65CBC98-9F8A-4408-85AD-769558360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1063" y="2130425"/>
            <a:ext cx="9078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of Data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0" name="Rectangle 167">
            <a:extLst>
              <a:ext uri="{FF2B5EF4-FFF2-40B4-BE49-F238E27FC236}">
                <a16:creationId xmlns:a16="http://schemas.microsoft.com/office/drawing/2014/main" id="{C86E8379-A81D-428B-A190-031FEE9C8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1" y="2740025"/>
            <a:ext cx="112395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Dataset1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7" name="Rectangle 174">
            <a:extLst>
              <a:ext uri="{FF2B5EF4-FFF2-40B4-BE49-F238E27FC236}">
                <a16:creationId xmlns:a16="http://schemas.microsoft.com/office/drawing/2014/main" id="{29D9F79F-8D7F-4B38-9F05-9C6486F1D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1" y="3502025"/>
            <a:ext cx="984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Dataset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8" name="Rectangle 175">
            <a:extLst>
              <a:ext uri="{FF2B5EF4-FFF2-40B4-BE49-F238E27FC236}">
                <a16:creationId xmlns:a16="http://schemas.microsoft.com/office/drawing/2014/main" id="{C44F2589-D199-4816-8E04-1F0705F4D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451" y="3502025"/>
            <a:ext cx="2587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7" name="Rectangle 184">
            <a:extLst>
              <a:ext uri="{FF2B5EF4-FFF2-40B4-BE49-F238E27FC236}">
                <a16:creationId xmlns:a16="http://schemas.microsoft.com/office/drawing/2014/main" id="{C5EBE1D0-9E66-4812-A655-6C02B3E45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1" y="4265612"/>
            <a:ext cx="984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Dataset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8" name="Rectangle 185">
            <a:extLst>
              <a:ext uri="{FF2B5EF4-FFF2-40B4-BE49-F238E27FC236}">
                <a16:creationId xmlns:a16="http://schemas.microsoft.com/office/drawing/2014/main" id="{68C7A24C-9556-41F1-9389-965C76EC4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451" y="4265612"/>
            <a:ext cx="2587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1" name="Rectangle 198">
            <a:extLst>
              <a:ext uri="{FF2B5EF4-FFF2-40B4-BE49-F238E27FC236}">
                <a16:creationId xmlns:a16="http://schemas.microsoft.com/office/drawing/2014/main" id="{491B7F40-F152-4382-83C5-82610C6E5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1" y="5024437"/>
            <a:ext cx="103505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Dataset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2" name="Rectangle 199">
            <a:extLst>
              <a:ext uri="{FF2B5EF4-FFF2-40B4-BE49-F238E27FC236}">
                <a16:creationId xmlns:a16="http://schemas.microsoft.com/office/drawing/2014/main" id="{6D5D407E-2633-4396-B01A-2E56BFBB9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451" y="5024437"/>
            <a:ext cx="271463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1" name="Rectangle 208">
            <a:extLst>
              <a:ext uri="{FF2B5EF4-FFF2-40B4-BE49-F238E27FC236}">
                <a16:creationId xmlns:a16="http://schemas.microsoft.com/office/drawing/2014/main" id="{D900C262-FF68-4B81-AB5F-24E715879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1" y="5786437"/>
            <a:ext cx="984250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Dataset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2" name="Rectangle 209">
            <a:extLst>
              <a:ext uri="{FF2B5EF4-FFF2-40B4-BE49-F238E27FC236}">
                <a16:creationId xmlns:a16="http://schemas.microsoft.com/office/drawing/2014/main" id="{A10A25C8-D3C0-4741-9D5E-1E5AA1912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451" y="5786437"/>
            <a:ext cx="258763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B80091D9-F7BD-4E3A-9F7B-DBAA6A441368}"/>
              </a:ext>
            </a:extLst>
          </p:cNvPr>
          <p:cNvGrpSpPr/>
          <p:nvPr/>
        </p:nvGrpSpPr>
        <p:grpSpPr>
          <a:xfrm>
            <a:off x="3297238" y="2740025"/>
            <a:ext cx="722313" cy="3448049"/>
            <a:chOff x="3297238" y="2878138"/>
            <a:chExt cx="722313" cy="3448049"/>
          </a:xfrm>
        </p:grpSpPr>
        <p:sp>
          <p:nvSpPr>
            <p:cNvPr id="171" name="Rectangle 168">
              <a:extLst>
                <a:ext uri="{FF2B5EF4-FFF2-40B4-BE49-F238E27FC236}">
                  <a16:creationId xmlns:a16="http://schemas.microsoft.com/office/drawing/2014/main" id="{F67BB593-F800-4FF8-B251-EE8B582A56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5188" y="2878138"/>
              <a:ext cx="536575" cy="40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700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9" name="Rectangle 176">
              <a:extLst>
                <a:ext uri="{FF2B5EF4-FFF2-40B4-BE49-F238E27FC236}">
                  <a16:creationId xmlns:a16="http://schemas.microsoft.com/office/drawing/2014/main" id="{D8A82817-66AE-4E99-9FA3-F69272D10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5188" y="3640138"/>
              <a:ext cx="5365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9" name="Rectangle 186">
              <a:extLst>
                <a:ext uri="{FF2B5EF4-FFF2-40B4-BE49-F238E27FC236}">
                  <a16:creationId xmlns:a16="http://schemas.microsoft.com/office/drawing/2014/main" id="{A11B2398-523E-4D55-88EF-C1BB30D6F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7238" y="4403725"/>
              <a:ext cx="6540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6x10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0" name="Rectangle 187">
              <a:extLst>
                <a:ext uri="{FF2B5EF4-FFF2-40B4-BE49-F238E27FC236}">
                  <a16:creationId xmlns:a16="http://schemas.microsoft.com/office/drawing/2014/main" id="{66BF5876-0C5F-44F0-B5CF-2B1CBC1216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988" y="4414838"/>
              <a:ext cx="182563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3" name="Rectangle 200">
              <a:extLst>
                <a:ext uri="{FF2B5EF4-FFF2-40B4-BE49-F238E27FC236}">
                  <a16:creationId xmlns:a16="http://schemas.microsoft.com/office/drawing/2014/main" id="{BAF0D9FC-7BD9-43A1-92D7-B75D642B6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5188" y="5162550"/>
              <a:ext cx="566738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3" name="Rectangle 210">
              <a:extLst>
                <a:ext uri="{FF2B5EF4-FFF2-40B4-BE49-F238E27FC236}">
                  <a16:creationId xmlns:a16="http://schemas.microsoft.com/office/drawing/2014/main" id="{D415EA4D-C52D-4D15-9F32-504AF5974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7238" y="5924550"/>
              <a:ext cx="654050" cy="40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4x10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4" name="Rectangle 211">
              <a:extLst>
                <a:ext uri="{FF2B5EF4-FFF2-40B4-BE49-F238E27FC236}">
                  <a16:creationId xmlns:a16="http://schemas.microsoft.com/office/drawing/2014/main" id="{3935E207-F98D-43AA-8AE9-CFE5DF6A9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6988" y="5937250"/>
              <a:ext cx="182563" cy="27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3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3D90BBE7-8F9D-4352-9DD0-7580EB6A1147}"/>
              </a:ext>
            </a:extLst>
          </p:cNvPr>
          <p:cNvGrpSpPr/>
          <p:nvPr/>
        </p:nvGrpSpPr>
        <p:grpSpPr>
          <a:xfrm>
            <a:off x="5053013" y="2740025"/>
            <a:ext cx="566738" cy="3448049"/>
            <a:chOff x="5053013" y="2878138"/>
            <a:chExt cx="566738" cy="3448049"/>
          </a:xfrm>
        </p:grpSpPr>
        <p:sp>
          <p:nvSpPr>
            <p:cNvPr id="172" name="Rectangle 169">
              <a:extLst>
                <a:ext uri="{FF2B5EF4-FFF2-40B4-BE49-F238E27FC236}">
                  <a16:creationId xmlns:a16="http://schemas.microsoft.com/office/drawing/2014/main" id="{18B0F404-8AD0-4632-88D3-203A907C8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2878138"/>
              <a:ext cx="536575" cy="40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0" name="Rectangle 177">
              <a:extLst>
                <a:ext uri="{FF2B5EF4-FFF2-40B4-BE49-F238E27FC236}">
                  <a16:creationId xmlns:a16="http://schemas.microsoft.com/office/drawing/2014/main" id="{99DFC343-0C8C-40F7-AA79-F1C5929ED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3" y="3640138"/>
              <a:ext cx="3968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80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1" name="Rectangle 188">
              <a:extLst>
                <a:ext uri="{FF2B5EF4-FFF2-40B4-BE49-F238E27FC236}">
                  <a16:creationId xmlns:a16="http://schemas.microsoft.com/office/drawing/2014/main" id="{1B5B0423-9F77-46B6-BCDA-FABCE68A6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4403725"/>
              <a:ext cx="5365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784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4" name="Rectangle 201">
              <a:extLst>
                <a:ext uri="{FF2B5EF4-FFF2-40B4-BE49-F238E27FC236}">
                  <a16:creationId xmlns:a16="http://schemas.microsoft.com/office/drawing/2014/main" id="{ACC94915-A5F5-46F5-B518-06A4C3141E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5162550"/>
              <a:ext cx="566738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5" name="Rectangle 212">
              <a:extLst>
                <a:ext uri="{FF2B5EF4-FFF2-40B4-BE49-F238E27FC236}">
                  <a16:creationId xmlns:a16="http://schemas.microsoft.com/office/drawing/2014/main" id="{40F058F5-6FE1-4626-9A1E-981981E22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3013" y="5924550"/>
              <a:ext cx="536575" cy="40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300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29" name="그룹 228">
            <a:extLst>
              <a:ext uri="{FF2B5EF4-FFF2-40B4-BE49-F238E27FC236}">
                <a16:creationId xmlns:a16="http://schemas.microsoft.com/office/drawing/2014/main" id="{4F131B72-E8BE-4CB9-8718-6D58E72B16AD}"/>
              </a:ext>
            </a:extLst>
          </p:cNvPr>
          <p:cNvGrpSpPr/>
          <p:nvPr/>
        </p:nvGrpSpPr>
        <p:grpSpPr>
          <a:xfrm>
            <a:off x="6699251" y="2740025"/>
            <a:ext cx="571500" cy="3448049"/>
            <a:chOff x="6699251" y="2878138"/>
            <a:chExt cx="571500" cy="3448049"/>
          </a:xfrm>
        </p:grpSpPr>
        <p:sp>
          <p:nvSpPr>
            <p:cNvPr id="173" name="Rectangle 170">
              <a:extLst>
                <a:ext uri="{FF2B5EF4-FFF2-40B4-BE49-F238E27FC236}">
                  <a16:creationId xmlns:a16="http://schemas.microsoft.com/office/drawing/2014/main" id="{7A957AEF-783B-4CAF-8DFF-8DE477A15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251" y="2878138"/>
              <a:ext cx="541338" cy="40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0, 1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1" name="Rectangle 178">
              <a:extLst>
                <a:ext uri="{FF2B5EF4-FFF2-40B4-BE49-F238E27FC236}">
                  <a16:creationId xmlns:a16="http://schemas.microsoft.com/office/drawing/2014/main" id="{5524AC37-A747-4599-9F2C-D6473FACC7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251" y="3640138"/>
              <a:ext cx="5413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0, 1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2" name="Rectangle 189">
              <a:extLst>
                <a:ext uri="{FF2B5EF4-FFF2-40B4-BE49-F238E27FC236}">
                  <a16:creationId xmlns:a16="http://schemas.microsoft.com/office/drawing/2014/main" id="{FFF0A5D9-3AE9-4BBC-8219-413EAF2FE3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5601" y="4403725"/>
              <a:ext cx="2571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3" name="Rectangle 190">
              <a:extLst>
                <a:ext uri="{FF2B5EF4-FFF2-40B4-BE49-F238E27FC236}">
                  <a16:creationId xmlns:a16="http://schemas.microsoft.com/office/drawing/2014/main" id="{4373410E-E093-4BFE-82BC-4007C4739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5301" y="4403725"/>
              <a:ext cx="1428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000" b="0" kern="1200" dirty="0">
                  <a:solidFill>
                    <a:schemeClr val="dk1"/>
                  </a:solidFill>
                  <a:effectLst/>
                </a:rPr>
                <a:t>–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4" name="Rectangle 191">
              <a:extLst>
                <a:ext uri="{FF2B5EF4-FFF2-40B4-BE49-F238E27FC236}">
                  <a16:creationId xmlns:a16="http://schemas.microsoft.com/office/drawing/2014/main" id="{6B0FD13C-7FBE-410A-8CA3-F9290FD01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7063" y="4403725"/>
              <a:ext cx="2571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5" name="Rectangle 202">
              <a:extLst>
                <a:ext uri="{FF2B5EF4-FFF2-40B4-BE49-F238E27FC236}">
                  <a16:creationId xmlns:a16="http://schemas.microsoft.com/office/drawing/2014/main" id="{36847AB7-D5F8-412E-ADE7-CE66003B0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9251" y="5162550"/>
              <a:ext cx="57150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0, 1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6" name="Rectangle 213">
              <a:extLst>
                <a:ext uri="{FF2B5EF4-FFF2-40B4-BE49-F238E27FC236}">
                  <a16:creationId xmlns:a16="http://schemas.microsoft.com/office/drawing/2014/main" id="{C36DA383-CED6-42F8-BAA1-A78921ABC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05601" y="5924550"/>
              <a:ext cx="257175" cy="40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7" name="Rectangle 214">
              <a:extLst>
                <a:ext uri="{FF2B5EF4-FFF2-40B4-BE49-F238E27FC236}">
                  <a16:creationId xmlns:a16="http://schemas.microsoft.com/office/drawing/2014/main" id="{A5610114-1208-4586-A9AF-B61D0802B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5301" y="5924550"/>
              <a:ext cx="1428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000" b="0" kern="1200" dirty="0">
                  <a:solidFill>
                    <a:schemeClr val="dk1"/>
                  </a:solidFill>
                  <a:effectLst/>
                </a:rPr>
                <a:t>–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8" name="Rectangle 215">
              <a:extLst>
                <a:ext uri="{FF2B5EF4-FFF2-40B4-BE49-F238E27FC236}">
                  <a16:creationId xmlns:a16="http://schemas.microsoft.com/office/drawing/2014/main" id="{1D0EABF8-DA5B-49E8-A170-1EDA12C84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7063" y="5924550"/>
              <a:ext cx="257175" cy="40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E531DBB8-2CEF-47AD-84C5-05B058D97525}"/>
              </a:ext>
            </a:extLst>
          </p:cNvPr>
          <p:cNvGrpSpPr/>
          <p:nvPr/>
        </p:nvGrpSpPr>
        <p:grpSpPr>
          <a:xfrm>
            <a:off x="8213726" y="2740025"/>
            <a:ext cx="808037" cy="401637"/>
            <a:chOff x="8213726" y="2802637"/>
            <a:chExt cx="808037" cy="401637"/>
          </a:xfrm>
        </p:grpSpPr>
        <p:sp>
          <p:nvSpPr>
            <p:cNvPr id="174" name="Rectangle 171">
              <a:extLst>
                <a:ext uri="{FF2B5EF4-FFF2-40B4-BE49-F238E27FC236}">
                  <a16:creationId xmlns:a16="http://schemas.microsoft.com/office/drawing/2014/main" id="{49939EBE-1EBA-484D-B670-119F7BC6B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3726" y="2802637"/>
              <a:ext cx="257175" cy="40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5" name="Rectangle 172">
              <a:extLst>
                <a:ext uri="{FF2B5EF4-FFF2-40B4-BE49-F238E27FC236}">
                  <a16:creationId xmlns:a16="http://schemas.microsoft.com/office/drawing/2014/main" id="{DCE5C9EA-E68A-41E9-B29F-391A763C35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3426" y="2802637"/>
              <a:ext cx="1428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000" b="0" kern="1200" dirty="0">
                  <a:solidFill>
                    <a:schemeClr val="dk1"/>
                  </a:solidFill>
                  <a:effectLst/>
                </a:rPr>
                <a:t>–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6" name="Rectangle 173">
              <a:extLst>
                <a:ext uri="{FF2B5EF4-FFF2-40B4-BE49-F238E27FC236}">
                  <a16:creationId xmlns:a16="http://schemas.microsoft.com/office/drawing/2014/main" id="{DF556988-5526-417D-8834-8DF3EDACA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5188" y="2802637"/>
              <a:ext cx="536575" cy="40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110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8AF6CA65-13BF-4A44-BB72-BFA674173CAF}"/>
              </a:ext>
            </a:extLst>
          </p:cNvPr>
          <p:cNvGrpSpPr/>
          <p:nvPr/>
        </p:nvGrpSpPr>
        <p:grpSpPr>
          <a:xfrm>
            <a:off x="7954963" y="3349625"/>
            <a:ext cx="1314450" cy="704850"/>
            <a:chOff x="7954963" y="3412237"/>
            <a:chExt cx="1314450" cy="704850"/>
          </a:xfrm>
        </p:grpSpPr>
        <p:sp>
          <p:nvSpPr>
            <p:cNvPr id="182" name="Rectangle 179">
              <a:extLst>
                <a:ext uri="{FF2B5EF4-FFF2-40B4-BE49-F238E27FC236}">
                  <a16:creationId xmlns:a16="http://schemas.microsoft.com/office/drawing/2014/main" id="{D3093F03-A05F-4698-998B-47B15F6E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5838" y="3412237"/>
              <a:ext cx="2238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3" name="Rectangle 180">
              <a:extLst>
                <a:ext uri="{FF2B5EF4-FFF2-40B4-BE49-F238E27FC236}">
                  <a16:creationId xmlns:a16="http://schemas.microsoft.com/office/drawing/2014/main" id="{8753195C-4DB3-4275-9738-B9F945AD8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0613" y="3412237"/>
              <a:ext cx="2571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" name="Rectangle 181">
              <a:extLst>
                <a:ext uri="{FF2B5EF4-FFF2-40B4-BE49-F238E27FC236}">
                  <a16:creationId xmlns:a16="http://schemas.microsoft.com/office/drawing/2014/main" id="{0B824832-7427-4BA3-8E70-7D70212C7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0313" y="3412237"/>
              <a:ext cx="1428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000" b="0" kern="1200" dirty="0">
                  <a:solidFill>
                    <a:schemeClr val="dk1"/>
                  </a:solidFill>
                  <a:effectLst/>
                </a:rPr>
                <a:t>–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5" name="Rectangle 182">
              <a:extLst>
                <a:ext uri="{FF2B5EF4-FFF2-40B4-BE49-F238E27FC236}">
                  <a16:creationId xmlns:a16="http://schemas.microsoft.com/office/drawing/2014/main" id="{5DFAF22B-47DB-440E-9B1B-648495684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2076" y="3412237"/>
              <a:ext cx="2571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6" name="Rectangle 183">
              <a:extLst>
                <a:ext uri="{FF2B5EF4-FFF2-40B4-BE49-F238E27FC236}">
                  <a16:creationId xmlns:a16="http://schemas.microsoft.com/office/drawing/2014/main" id="{3744E312-1BBE-4EB2-87CF-574C1DCD41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4963" y="3717037"/>
              <a:ext cx="13144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center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: 0.5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39317FDC-1F76-49F3-8D96-7E95CA02C618}"/>
              </a:ext>
            </a:extLst>
          </p:cNvPr>
          <p:cNvGrpSpPr/>
          <p:nvPr/>
        </p:nvGrpSpPr>
        <p:grpSpPr>
          <a:xfrm>
            <a:off x="7847013" y="4110037"/>
            <a:ext cx="1538288" cy="706438"/>
            <a:chOff x="7847013" y="4172649"/>
            <a:chExt cx="1538288" cy="706438"/>
          </a:xfrm>
        </p:grpSpPr>
        <p:sp>
          <p:nvSpPr>
            <p:cNvPr id="195" name="Rectangle 192">
              <a:extLst>
                <a:ext uri="{FF2B5EF4-FFF2-40B4-BE49-F238E27FC236}">
                  <a16:creationId xmlns:a16="http://schemas.microsoft.com/office/drawing/2014/main" id="{498B0D67-F1B9-4E2F-9F39-B2A9A0AFD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3726" y="4172649"/>
              <a:ext cx="271463" cy="420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6" name="Rectangle 193">
              <a:extLst>
                <a:ext uri="{FF2B5EF4-FFF2-40B4-BE49-F238E27FC236}">
                  <a16:creationId xmlns:a16="http://schemas.microsoft.com/office/drawing/2014/main" id="{8F8FF68E-A049-49D9-AC18-C977F9119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3426" y="4172649"/>
              <a:ext cx="1428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000" b="0" kern="1200" dirty="0">
                  <a:solidFill>
                    <a:schemeClr val="dk1"/>
                  </a:solidFill>
                  <a:effectLst/>
                </a:rPr>
                <a:t>–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7" name="Rectangle 194">
              <a:extLst>
                <a:ext uri="{FF2B5EF4-FFF2-40B4-BE49-F238E27FC236}">
                  <a16:creationId xmlns:a16="http://schemas.microsoft.com/office/drawing/2014/main" id="{C0EEAC4C-3A18-4A7D-8138-2487E4CC2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5188" y="4172649"/>
              <a:ext cx="566738" cy="420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255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8" name="Rectangle 195">
              <a:extLst>
                <a:ext uri="{FF2B5EF4-FFF2-40B4-BE49-F238E27FC236}">
                  <a16:creationId xmlns:a16="http://schemas.microsoft.com/office/drawing/2014/main" id="{D9B61280-7FDC-473C-96CC-6CB8C9809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47013" y="4479037"/>
              <a:ext cx="7461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most: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9" name="Rectangle 196">
              <a:extLst>
                <a:ext uri="{FF2B5EF4-FFF2-40B4-BE49-F238E27FC236}">
                  <a16:creationId xmlns:a16="http://schemas.microsoft.com/office/drawing/2014/main" id="{8BB23142-C21C-44CD-9DBC-A7B5C26745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6151" y="4479037"/>
              <a:ext cx="3111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0,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0" name="Rectangle 197">
              <a:extLst>
                <a:ext uri="{FF2B5EF4-FFF2-40B4-BE49-F238E27FC236}">
                  <a16:creationId xmlns:a16="http://schemas.microsoft.com/office/drawing/2014/main" id="{2F2AE2FE-D145-4661-AD84-63D9C32C3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8726" y="4479037"/>
              <a:ext cx="5365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255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EFB49DAE-7DA6-4F43-A25E-3E30892A25D1}"/>
              </a:ext>
            </a:extLst>
          </p:cNvPr>
          <p:cNvGrpSpPr/>
          <p:nvPr/>
        </p:nvGrpSpPr>
        <p:grpSpPr>
          <a:xfrm>
            <a:off x="8051801" y="4872037"/>
            <a:ext cx="1173163" cy="723900"/>
            <a:chOff x="8051801" y="4934649"/>
            <a:chExt cx="1173163" cy="723900"/>
          </a:xfrm>
        </p:grpSpPr>
        <p:sp>
          <p:nvSpPr>
            <p:cNvPr id="206" name="Rectangle 203">
              <a:extLst>
                <a:ext uri="{FF2B5EF4-FFF2-40B4-BE49-F238E27FC236}">
                  <a16:creationId xmlns:a16="http://schemas.microsoft.com/office/drawing/2014/main" id="{8D2B6D43-346E-4514-B47D-15DBC5D63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1338" y="4934649"/>
              <a:ext cx="233363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7" name="Rectangle 204">
              <a:extLst>
                <a:ext uri="{FF2B5EF4-FFF2-40B4-BE49-F238E27FC236}">
                  <a16:creationId xmlns:a16="http://schemas.microsoft.com/office/drawing/2014/main" id="{CCDC7C72-E798-42B6-AAD7-C362367C6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4526" y="4934649"/>
              <a:ext cx="41910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45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8" name="Rectangle 205">
              <a:extLst>
                <a:ext uri="{FF2B5EF4-FFF2-40B4-BE49-F238E27FC236}">
                  <a16:creationId xmlns:a16="http://schemas.microsoft.com/office/drawing/2014/main" id="{FE3F3253-D9A4-4FA3-AEE1-8925BC17D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45513" y="4934649"/>
              <a:ext cx="1428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000" b="0" kern="1200" dirty="0">
                  <a:solidFill>
                    <a:schemeClr val="dk1"/>
                  </a:solidFill>
                  <a:effectLst/>
                </a:rPr>
                <a:t>–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9" name="Rectangle 206">
              <a:extLst>
                <a:ext uri="{FF2B5EF4-FFF2-40B4-BE49-F238E27FC236}">
                  <a16:creationId xmlns:a16="http://schemas.microsoft.com/office/drawing/2014/main" id="{D29B9C45-C41B-4C41-80E0-2CF56F6E8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5688" y="4934649"/>
              <a:ext cx="41910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45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0" name="Rectangle 207">
              <a:extLst>
                <a:ext uri="{FF2B5EF4-FFF2-40B4-BE49-F238E27FC236}">
                  <a16:creationId xmlns:a16="http://schemas.microsoft.com/office/drawing/2014/main" id="{DD9FB983-58B4-4365-BB46-75DC756A0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1801" y="5239449"/>
              <a:ext cx="1173163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center</a:t>
              </a: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: 0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42A94378-9A85-486D-83F0-C1EA6F074FBA}"/>
              </a:ext>
            </a:extLst>
          </p:cNvPr>
          <p:cNvGrpSpPr/>
          <p:nvPr/>
        </p:nvGrpSpPr>
        <p:grpSpPr>
          <a:xfrm>
            <a:off x="8213726" y="5786437"/>
            <a:ext cx="808037" cy="401637"/>
            <a:chOff x="8213726" y="5849049"/>
            <a:chExt cx="808037" cy="401637"/>
          </a:xfrm>
        </p:grpSpPr>
        <p:sp>
          <p:nvSpPr>
            <p:cNvPr id="219" name="Rectangle 216">
              <a:extLst>
                <a:ext uri="{FF2B5EF4-FFF2-40B4-BE49-F238E27FC236}">
                  <a16:creationId xmlns:a16="http://schemas.microsoft.com/office/drawing/2014/main" id="{C9EDDDC0-FD67-452C-AD4B-894BC0E37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3726" y="5849049"/>
              <a:ext cx="257175" cy="40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0" name="Rectangle 217">
              <a:extLst>
                <a:ext uri="{FF2B5EF4-FFF2-40B4-BE49-F238E27FC236}">
                  <a16:creationId xmlns:a16="http://schemas.microsoft.com/office/drawing/2014/main" id="{38386878-6680-4955-9A1D-04D4C3ABD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3426" y="5849049"/>
              <a:ext cx="1428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2000" b="0" kern="1200" dirty="0">
                  <a:solidFill>
                    <a:schemeClr val="dk1"/>
                  </a:solidFill>
                  <a:effectLst/>
                </a:rPr>
                <a:t>–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1" name="Rectangle 218">
              <a:extLst>
                <a:ext uri="{FF2B5EF4-FFF2-40B4-BE49-F238E27FC236}">
                  <a16:creationId xmlns:a16="http://schemas.microsoft.com/office/drawing/2014/main" id="{BBAA8458-AC59-4D08-9036-F7FE794E4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5188" y="5849049"/>
              <a:ext cx="536575" cy="40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255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222" name="그림 221">
            <a:extLst>
              <a:ext uri="{FF2B5EF4-FFF2-40B4-BE49-F238E27FC236}">
                <a16:creationId xmlns:a16="http://schemas.microsoft.com/office/drawing/2014/main" id="{7B794E9E-EBC7-4C8A-B4C2-5F18398F3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75" y="4184850"/>
            <a:ext cx="1142542" cy="522542"/>
          </a:xfrm>
          <a:prstGeom prst="rect">
            <a:avLst/>
          </a:prstGeom>
        </p:spPr>
      </p:pic>
      <p:pic>
        <p:nvPicPr>
          <p:cNvPr id="223" name="그림 222">
            <a:extLst>
              <a:ext uri="{FF2B5EF4-FFF2-40B4-BE49-F238E27FC236}">
                <a16:creationId xmlns:a16="http://schemas.microsoft.com/office/drawing/2014/main" id="{28854FEB-CBAC-4042-9C8C-650947A42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76" y="4887015"/>
            <a:ext cx="1142541" cy="595223"/>
          </a:xfrm>
          <a:prstGeom prst="rect">
            <a:avLst/>
          </a:prstGeom>
        </p:spPr>
      </p:pic>
      <p:pic>
        <p:nvPicPr>
          <p:cNvPr id="224" name="그림 223" descr="실루엣이(가) 표시된 사진&#10;&#10;자동 생성된 설명">
            <a:extLst>
              <a:ext uri="{FF2B5EF4-FFF2-40B4-BE49-F238E27FC236}">
                <a16:creationId xmlns:a16="http://schemas.microsoft.com/office/drawing/2014/main" id="{A8E6A196-5034-4CBC-B0A6-D8C1E05A1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76" y="5661861"/>
            <a:ext cx="1142541" cy="595223"/>
          </a:xfrm>
          <a:prstGeom prst="rect">
            <a:avLst/>
          </a:prstGeom>
        </p:spPr>
      </p:pic>
      <p:pic>
        <p:nvPicPr>
          <p:cNvPr id="225" name="그림 224">
            <a:extLst>
              <a:ext uri="{FF2B5EF4-FFF2-40B4-BE49-F238E27FC236}">
                <a16:creationId xmlns:a16="http://schemas.microsoft.com/office/drawing/2014/main" id="{F5E9566D-52E8-4572-BB90-23D7DEE00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76" y="2633182"/>
            <a:ext cx="1142541" cy="595223"/>
          </a:xfrm>
          <a:prstGeom prst="rect">
            <a:avLst/>
          </a:prstGeom>
        </p:spPr>
      </p:pic>
      <p:pic>
        <p:nvPicPr>
          <p:cNvPr id="226" name="그림 225">
            <a:extLst>
              <a:ext uri="{FF2B5EF4-FFF2-40B4-BE49-F238E27FC236}">
                <a16:creationId xmlns:a16="http://schemas.microsoft.com/office/drawing/2014/main" id="{77D03DB4-9AFF-4128-99E3-B1E8052C88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476" y="3409016"/>
            <a:ext cx="1142541" cy="595223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F1CDEE67-D5B4-480C-98DB-2E755988F06B}"/>
              </a:ext>
            </a:extLst>
          </p:cNvPr>
          <p:cNvSpPr txBox="1"/>
          <p:nvPr/>
        </p:nvSpPr>
        <p:spPr>
          <a:xfrm>
            <a:off x="11120709" y="4240172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Image?</a:t>
            </a:r>
            <a:endParaRPr lang="ko-KR" altLang="en-US" dirty="0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170F469-4E74-4733-9CD5-A21AE934FF96}"/>
              </a:ext>
            </a:extLst>
          </p:cNvPr>
          <p:cNvSpPr txBox="1"/>
          <p:nvPr/>
        </p:nvSpPr>
        <p:spPr>
          <a:xfrm>
            <a:off x="11120709" y="5753523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Image?</a:t>
            </a:r>
            <a:endParaRPr lang="ko-KR" altLang="en-US" dirty="0"/>
          </a:p>
        </p:txBody>
      </p: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E48772C6-E179-49A0-9673-BA4E200B82EC}"/>
              </a:ext>
            </a:extLst>
          </p:cNvPr>
          <p:cNvGrpSpPr/>
          <p:nvPr/>
        </p:nvGrpSpPr>
        <p:grpSpPr>
          <a:xfrm>
            <a:off x="2793445" y="2531596"/>
            <a:ext cx="8874821" cy="3811331"/>
            <a:chOff x="2793207" y="2609218"/>
            <a:chExt cx="8874821" cy="3811331"/>
          </a:xfrm>
        </p:grpSpPr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7778DDB2-5B72-4A37-82B9-31CAEE5BB245}"/>
                </a:ext>
              </a:extLst>
            </p:cNvPr>
            <p:cNvGrpSpPr/>
            <p:nvPr/>
          </p:nvGrpSpPr>
          <p:grpSpPr>
            <a:xfrm>
              <a:off x="2793207" y="2609218"/>
              <a:ext cx="8247062" cy="3811331"/>
              <a:chOff x="2797176" y="2589609"/>
              <a:chExt cx="8247062" cy="3811331"/>
            </a:xfrm>
          </p:grpSpPr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D7E513DB-FD4B-4F36-BE7D-E79AE9173FF0}"/>
                  </a:ext>
                </a:extLst>
              </p:cNvPr>
              <p:cNvSpPr/>
              <p:nvPr/>
            </p:nvSpPr>
            <p:spPr>
              <a:xfrm>
                <a:off x="2797176" y="2590940"/>
                <a:ext cx="8247062" cy="3810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67" name="그룹 266">
                <a:extLst>
                  <a:ext uri="{FF2B5EF4-FFF2-40B4-BE49-F238E27FC236}">
                    <a16:creationId xmlns:a16="http://schemas.microsoft.com/office/drawing/2014/main" id="{B730BEBD-2381-42D4-A9BA-5DDF9C40A261}"/>
                  </a:ext>
                </a:extLst>
              </p:cNvPr>
              <p:cNvGrpSpPr/>
              <p:nvPr/>
            </p:nvGrpSpPr>
            <p:grpSpPr>
              <a:xfrm>
                <a:off x="3136901" y="2589609"/>
                <a:ext cx="7478992" cy="3738071"/>
                <a:chOff x="1189359" y="2149196"/>
                <a:chExt cx="7837086" cy="3917050"/>
              </a:xfrm>
            </p:grpSpPr>
            <p:pic>
              <p:nvPicPr>
                <p:cNvPr id="268" name="그림 267">
                  <a:extLst>
                    <a:ext uri="{FF2B5EF4-FFF2-40B4-BE49-F238E27FC236}">
                      <a16:creationId xmlns:a16="http://schemas.microsoft.com/office/drawing/2014/main" id="{46011113-0333-4FDA-8192-5911240347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1721" y="2149515"/>
                  <a:ext cx="2612362" cy="1958525"/>
                </a:xfrm>
                <a:prstGeom prst="rect">
                  <a:avLst/>
                </a:prstGeom>
              </p:spPr>
            </p:pic>
            <p:pic>
              <p:nvPicPr>
                <p:cNvPr id="269" name="그림 268">
                  <a:extLst>
                    <a:ext uri="{FF2B5EF4-FFF2-40B4-BE49-F238E27FC236}">
                      <a16:creationId xmlns:a16="http://schemas.microsoft.com/office/drawing/2014/main" id="{6CF82DE9-6AF3-4A15-BE97-6B84834FD2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14083" y="2149196"/>
                  <a:ext cx="2612362" cy="1958525"/>
                </a:xfrm>
                <a:prstGeom prst="rect">
                  <a:avLst/>
                </a:prstGeom>
              </p:spPr>
            </p:pic>
            <p:pic>
              <p:nvPicPr>
                <p:cNvPr id="270" name="그림 269">
                  <a:extLst>
                    <a:ext uri="{FF2B5EF4-FFF2-40B4-BE49-F238E27FC236}">
                      <a16:creationId xmlns:a16="http://schemas.microsoft.com/office/drawing/2014/main" id="{50A53CD8-266D-4823-BC3E-1FFA1F2D7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9359" y="4107721"/>
                  <a:ext cx="2612362" cy="1958525"/>
                </a:xfrm>
                <a:prstGeom prst="rect">
                  <a:avLst/>
                </a:prstGeom>
              </p:spPr>
            </p:pic>
            <p:pic>
              <p:nvPicPr>
                <p:cNvPr id="271" name="그림 270">
                  <a:extLst>
                    <a:ext uri="{FF2B5EF4-FFF2-40B4-BE49-F238E27FC236}">
                      <a16:creationId xmlns:a16="http://schemas.microsoft.com/office/drawing/2014/main" id="{251608DA-A805-4CD8-BC10-C04CBA7215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1721" y="4107720"/>
                  <a:ext cx="2612362" cy="1958525"/>
                </a:xfrm>
                <a:prstGeom prst="rect">
                  <a:avLst/>
                </a:prstGeom>
              </p:spPr>
            </p:pic>
            <p:pic>
              <p:nvPicPr>
                <p:cNvPr id="272" name="그림 271">
                  <a:extLst>
                    <a:ext uri="{FF2B5EF4-FFF2-40B4-BE49-F238E27FC236}">
                      <a16:creationId xmlns:a16="http://schemas.microsoft.com/office/drawing/2014/main" id="{B85D9F0C-E893-4739-BB4D-B050E1DF1F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9359" y="2149515"/>
                  <a:ext cx="2612362" cy="1958525"/>
                </a:xfrm>
                <a:prstGeom prst="rect">
                  <a:avLst/>
                </a:prstGeom>
              </p:spPr>
            </p:pic>
          </p:grpSp>
        </p:grp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CE87559E-1C56-4E26-92D6-B80324A28995}"/>
                </a:ext>
              </a:extLst>
            </p:cNvPr>
            <p:cNvSpPr txBox="1"/>
            <p:nvPr/>
          </p:nvSpPr>
          <p:spPr>
            <a:xfrm>
              <a:off x="8059185" y="4730874"/>
              <a:ext cx="360884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/>
                <a:t>Each feature has</a:t>
              </a:r>
            </a:p>
            <a:p>
              <a:r>
                <a:rPr lang="en-US" altLang="ko-KR" sz="2800" dirty="0"/>
                <a:t>similar distribution</a:t>
              </a:r>
            </a:p>
            <a:p>
              <a:r>
                <a:rPr lang="en-US" altLang="ko-KR" sz="2800" dirty="0"/>
                <a:t>with others</a:t>
              </a:r>
              <a:endParaRPr lang="ko-KR" altLang="en-US" sz="2800" dirty="0"/>
            </a:p>
          </p:txBody>
        </p:sp>
      </p:grpSp>
      <p:sp>
        <p:nvSpPr>
          <p:cNvPr id="276" name="TextBox 275">
            <a:extLst>
              <a:ext uri="{FF2B5EF4-FFF2-40B4-BE49-F238E27FC236}">
                <a16:creationId xmlns:a16="http://schemas.microsoft.com/office/drawing/2014/main" id="{90B0178F-F4FA-4A4B-9397-B940AD968E0B}"/>
              </a:ext>
            </a:extLst>
          </p:cNvPr>
          <p:cNvSpPr txBox="1"/>
          <p:nvPr/>
        </p:nvSpPr>
        <p:spPr>
          <a:xfrm>
            <a:off x="133252" y="6474945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Geonil</a:t>
            </a:r>
            <a:r>
              <a:rPr lang="en-US" altLang="ko-KR" sz="1200" dirty="0"/>
              <a:t> Kim</a:t>
            </a:r>
            <a:endParaRPr lang="ko-KR" altLang="en-US" sz="1200" dirty="0"/>
          </a:p>
        </p:txBody>
      </p:sp>
      <p:sp>
        <p:nvSpPr>
          <p:cNvPr id="230" name="제목 1">
            <a:extLst>
              <a:ext uri="{FF2B5EF4-FFF2-40B4-BE49-F238E27FC236}">
                <a16:creationId xmlns:a16="http://schemas.microsoft.com/office/drawing/2014/main" id="{533CEA7F-A56D-4EB2-8997-573FE2E4662C}"/>
              </a:ext>
            </a:extLst>
          </p:cNvPr>
          <p:cNvSpPr txBox="1">
            <a:spLocks/>
          </p:cNvSpPr>
          <p:nvPr/>
        </p:nvSpPr>
        <p:spPr>
          <a:xfrm>
            <a:off x="9224964" y="49090"/>
            <a:ext cx="2728005" cy="497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r>
            <a:r>
              <a:rPr lang="ko-KR" altLang="en-US" sz="1800" b="1" dirty="0"/>
              <a:t> 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김건일</a:t>
            </a:r>
            <a:r>
              <a:rPr lang="ko-KR" altLang="en-US" sz="1800" b="1" dirty="0"/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17:11-17:13</a:t>
            </a:r>
            <a:r>
              <a:rPr lang="ko-KR" alt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989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  <p:bldP spid="23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80A1C0-D360-4167-A7EF-27EC688B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44" y="0"/>
            <a:ext cx="9231712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1766F1-0485-4C5E-BC14-9DA8D0E31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3406" y="108422"/>
            <a:ext cx="3299116" cy="392322"/>
          </a:xfrm>
        </p:spPr>
        <p:txBody>
          <a:bodyPr>
            <a:normAutofit/>
          </a:bodyPr>
          <a:lstStyle/>
          <a:p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r>
            <a:r>
              <a:rPr lang="ko-KR" altLang="en-US" sz="1800" b="1" dirty="0"/>
              <a:t> 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김강산</a:t>
            </a:r>
            <a:r>
              <a:rPr lang="ko-KR" altLang="en-US" sz="1800" b="1" dirty="0"/>
              <a:t>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17:14-17:16</a:t>
            </a:r>
            <a:r>
              <a:rPr lang="ko-KR" altLang="en-US" sz="1800" b="1" dirty="0"/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317657-D717-4ECB-8196-BB13A277AE19}"/>
              </a:ext>
            </a:extLst>
          </p:cNvPr>
          <p:cNvSpPr/>
          <p:nvPr/>
        </p:nvSpPr>
        <p:spPr>
          <a:xfrm>
            <a:off x="10454640" y="6448697"/>
            <a:ext cx="426720" cy="300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904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DAC2E5B-B15A-1D3F-2487-915399BD1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690668"/>
              </p:ext>
            </p:extLst>
          </p:nvPr>
        </p:nvGraphicFramePr>
        <p:xfrm>
          <a:off x="482601" y="1188720"/>
          <a:ext cx="11226798" cy="560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840">
                  <a:extLst>
                    <a:ext uri="{9D8B030D-6E8A-4147-A177-3AD203B41FA5}">
                      <a16:colId xmlns:a16="http://schemas.microsoft.com/office/drawing/2014/main" val="3471247604"/>
                    </a:ext>
                  </a:extLst>
                </a:gridCol>
                <a:gridCol w="1146259">
                  <a:extLst>
                    <a:ext uri="{9D8B030D-6E8A-4147-A177-3AD203B41FA5}">
                      <a16:colId xmlns:a16="http://schemas.microsoft.com/office/drawing/2014/main" val="3095581976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146641133"/>
                    </a:ext>
                  </a:extLst>
                </a:gridCol>
                <a:gridCol w="1117150">
                  <a:extLst>
                    <a:ext uri="{9D8B030D-6E8A-4147-A177-3AD203B41FA5}">
                      <a16:colId xmlns:a16="http://schemas.microsoft.com/office/drawing/2014/main" val="2381419351"/>
                    </a:ext>
                  </a:extLst>
                </a:gridCol>
                <a:gridCol w="1804524">
                  <a:extLst>
                    <a:ext uri="{9D8B030D-6E8A-4147-A177-3AD203B41FA5}">
                      <a16:colId xmlns:a16="http://schemas.microsoft.com/office/drawing/2014/main" val="1867730354"/>
                    </a:ext>
                  </a:extLst>
                </a:gridCol>
                <a:gridCol w="4317325">
                  <a:extLst>
                    <a:ext uri="{9D8B030D-6E8A-4147-A177-3AD203B41FA5}">
                      <a16:colId xmlns:a16="http://schemas.microsoft.com/office/drawing/2014/main" val="3544142438"/>
                    </a:ext>
                  </a:extLst>
                </a:gridCol>
              </a:tblGrid>
              <a:tr h="243840">
                <a:tc rowSpan="2">
                  <a:txBody>
                    <a:bodyPr/>
                    <a:lstStyle/>
                    <a:p>
                      <a:pPr algn="ctr"/>
                      <a:endParaRPr lang="ko-Kore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400">
                          <a:solidFill>
                            <a:sysClr val="windowText" lastClr="000000"/>
                          </a:solidFill>
                        </a:rPr>
                        <a:t>TRAIN</a:t>
                      </a:r>
                      <a:endParaRPr lang="ko-Kore-KR" altLang="en-US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9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ore-KR" sz="1400">
                          <a:solidFill>
                            <a:sysClr val="windowText" lastClr="000000"/>
                          </a:solidFill>
                        </a:rPr>
                        <a:t>TEST</a:t>
                      </a:r>
                      <a:endParaRPr lang="ko-Kore-KR" altLang="en-US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9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>
                          <a:solidFill>
                            <a:sysClr val="windowText" lastClr="000000"/>
                          </a:solidFill>
                        </a:rPr>
                        <a:t>Test acc.</a:t>
                      </a:r>
                      <a:endParaRPr lang="ko-Kore-KR" altLang="en-US" sz="14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9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9129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ore-KR" altLang="en-US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shape</a:t>
                      </a:r>
                      <a:endParaRPr lang="ko-Kore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distribution</a:t>
                      </a:r>
                      <a:endParaRPr lang="ko-Kore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shape</a:t>
                      </a:r>
                      <a:endParaRPr lang="ko-Kore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distribution</a:t>
                      </a:r>
                      <a:endParaRPr lang="ko-Kore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4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After augment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3707591"/>
                  </a:ext>
                </a:extLst>
              </a:tr>
              <a:tr h="35539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>
                          <a:solidFill>
                            <a:sysClr val="windowText" lastClr="000000"/>
                          </a:solidFill>
                        </a:rPr>
                        <a:t>dataset1</a:t>
                      </a:r>
                      <a:endParaRPr lang="ko-Kore-KR" altLang="en-US" sz="12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4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(700, 200)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(700,)</a:t>
                      </a:r>
                      <a:endParaRPr lang="ko-Kore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0 : 200  28.6%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1 : 500  71.4%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(350, 200)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(350,)</a:t>
                      </a:r>
                      <a:endParaRPr lang="ko-Kore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0 : 100  28.6%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1 : 250  71.4%</a:t>
                      </a:r>
                      <a:endParaRPr lang="ko-Kore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 [[56   5]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 [1 139]]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  <a:highlight>
                            <a:srgbClr val="FFFF00"/>
                          </a:highlight>
                        </a:rPr>
                        <a:t>97.01% (N=201)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2490076"/>
                  </a:ext>
                </a:extLst>
              </a:tr>
              <a:tr h="34523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>
                          <a:solidFill>
                            <a:sysClr val="windowText" lastClr="000000"/>
                          </a:solidFill>
                        </a:rPr>
                        <a:t>dataset2</a:t>
                      </a:r>
                      <a:endParaRPr lang="ko-Kore-KR" altLang="en-US" sz="12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4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(200, 80)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(200,)</a:t>
                      </a:r>
                      <a:endParaRPr lang="ko-Kore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0 : 100  50.0%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1 : 100  50.0%</a:t>
                      </a:r>
                      <a:endParaRPr lang="ko-Kore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(400, 80)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(400,)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0 : 200  50.0%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1 : 200  50.0%</a:t>
                      </a:r>
                      <a:endParaRPr lang="ko-Kore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 [[55  3]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 [2 59]]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  <a:highlight>
                            <a:srgbClr val="FFFF00"/>
                          </a:highlight>
                        </a:rPr>
                        <a:t>95.80% (N=119)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987694"/>
                  </a:ext>
                </a:extLst>
              </a:tr>
              <a:tr h="53220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>
                          <a:solidFill>
                            <a:sysClr val="windowText" lastClr="000000"/>
                          </a:solidFill>
                        </a:rPr>
                        <a:t>dataset3</a:t>
                      </a:r>
                      <a:endParaRPr lang="ko-Kore-KR" altLang="en-US" sz="12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4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(60000, 784) 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(60000,)</a:t>
                      </a:r>
                      <a:endParaRPr lang="ko-Kore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0 : 5923         9.9%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1 : 6742         11.2%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2 : 5958         9.9%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3 : 6131         10.2%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4 : 5842         9.7%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5 : 5421         9.0%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6 : 5918         9.9%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7 : 6265         10.4%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8 : 5851         9.8%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9 : 5949         9.9%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(60000, 784)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(60000,)</a:t>
                      </a:r>
                      <a:endParaRPr lang="ko-Kore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0 : 5952         9.9%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1 : 6791         11.3%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2 : 6026         10.0%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3 : 6084         10.1%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4 : 5780         9.6%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5 : 5454         9.1%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6 : 5957         9.9%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7 : 6231         10.4%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8 : 5890         9.8%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9 : 5835         9.7%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60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ore-KR" sz="900" dirty="0">
                          <a:solidFill>
                            <a:sysClr val="windowText" lastClr="000000"/>
                          </a:solidFill>
                        </a:rPr>
                        <a:t>[[   0    0    0    0    0    0    0    0    0    0    0    0]</a:t>
                      </a:r>
                    </a:p>
                    <a:p>
                      <a:r>
                        <a:rPr lang="en-US" altLang="ko-Kore-KR" sz="900" dirty="0">
                          <a:solidFill>
                            <a:sysClr val="windowText" lastClr="000000"/>
                          </a:solidFill>
                        </a:rPr>
                        <a:t> [   0    0    0    0    0    0    0    0    0    0    0    0]</a:t>
                      </a:r>
                    </a:p>
                    <a:p>
                      <a:r>
                        <a:rPr lang="en-US" altLang="ko-Kore-KR" sz="900" dirty="0">
                          <a:solidFill>
                            <a:sysClr val="windowText" lastClr="000000"/>
                          </a:solidFill>
                        </a:rPr>
                        <a:t> [   0    0 2248    1    2    3    1    4   17    3   77    2]</a:t>
                      </a:r>
                    </a:p>
                    <a:p>
                      <a:r>
                        <a:rPr lang="en-US" altLang="ko-Kore-KR" sz="900" dirty="0">
                          <a:solidFill>
                            <a:sysClr val="windowText" lastClr="000000"/>
                          </a:solidFill>
                        </a:rPr>
                        <a:t> [   0    0    0 2586   34   15    2    6    4    6   46    6]</a:t>
                      </a:r>
                    </a:p>
                    <a:p>
                      <a:r>
                        <a:rPr lang="en-US" altLang="ko-Kore-KR" sz="900" dirty="0">
                          <a:solidFill>
                            <a:sysClr val="windowText" lastClr="000000"/>
                          </a:solidFill>
                        </a:rPr>
                        <a:t> [   0    0   25   39 1963   21   24    4   32   26  203    5]</a:t>
                      </a:r>
                    </a:p>
                    <a:p>
                      <a:r>
                        <a:rPr lang="en-US" altLang="ko-Kore-KR" sz="900" dirty="0">
                          <a:solidFill>
                            <a:sysClr val="windowText" lastClr="000000"/>
                          </a:solidFill>
                        </a:rPr>
                        <a:t> [   0    0    7   17   16 2269    1   64    3   12  106   27]</a:t>
                      </a:r>
                    </a:p>
                    <a:p>
                      <a:r>
                        <a:rPr lang="en-US" altLang="ko-Kore-KR" sz="900" dirty="0">
                          <a:solidFill>
                            <a:sysClr val="windowText" lastClr="000000"/>
                          </a:solidFill>
                        </a:rPr>
                        <a:t> [   0    0    7    4   16    0 2050    3   19   10   60  127]</a:t>
                      </a:r>
                    </a:p>
                    <a:p>
                      <a:r>
                        <a:rPr lang="en-US" altLang="ko-Kore-KR" sz="900" dirty="0">
                          <a:solidFill>
                            <a:sysClr val="windowText" lastClr="000000"/>
                          </a:solidFill>
                        </a:rPr>
                        <a:t> [   0    0   14    6    5   72    5 1961   17    2  106   42]</a:t>
                      </a:r>
                    </a:p>
                    <a:p>
                      <a:r>
                        <a:rPr lang="en-US" altLang="ko-Kore-KR" sz="900" dirty="0">
                          <a:solidFill>
                            <a:sysClr val="windowText" lastClr="000000"/>
                          </a:solidFill>
                        </a:rPr>
                        <a:t> [   0    0   11    7   17    0    9    9 2281    0   88    2]</a:t>
                      </a:r>
                    </a:p>
                    <a:p>
                      <a:r>
                        <a:rPr lang="en-US" altLang="ko-Kore-KR" sz="900" dirty="0">
                          <a:solidFill>
                            <a:sysClr val="windowText" lastClr="000000"/>
                          </a:solidFill>
                        </a:rPr>
                        <a:t> [   0    0    1   10   13   12   12    1    1 2323   55   53]</a:t>
                      </a:r>
                    </a:p>
                    <a:p>
                      <a:r>
                        <a:rPr lang="en-US" altLang="ko-Kore-KR" sz="900" dirty="0">
                          <a:solidFill>
                            <a:sysClr val="windowText" lastClr="000000"/>
                          </a:solidFill>
                        </a:rPr>
                        <a:t> [   0    0   10   19   17    5    9   16   15    7 2242   32]</a:t>
                      </a:r>
                    </a:p>
                    <a:p>
                      <a:r>
                        <a:rPr lang="en-US" altLang="ko-Kore-KR" sz="900" dirty="0">
                          <a:solidFill>
                            <a:sysClr val="windowText" lastClr="000000"/>
                          </a:solidFill>
                        </a:rPr>
                        <a:t> [   0    0    9    1    3   21   45    7    1   35  111 2151]]</a:t>
                      </a:r>
                    </a:p>
                    <a:p>
                      <a:r>
                        <a:rPr lang="en-US" altLang="ko-Kore-KR" sz="900" dirty="0">
                          <a:solidFill>
                            <a:sysClr val="windowText" lastClr="000000"/>
                          </a:solidFill>
                          <a:highlight>
                            <a:srgbClr val="FFFF00"/>
                          </a:highlight>
                        </a:rPr>
                        <a:t>91.54% (N=24114)</a:t>
                      </a:r>
                      <a:endParaRPr lang="ko-Kore-KR" altLang="en-US" sz="900" dirty="0">
                        <a:solidFill>
                          <a:sysClr val="windowText" lastClr="00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501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>
                          <a:solidFill>
                            <a:sysClr val="windowText" lastClr="000000"/>
                          </a:solidFill>
                        </a:rPr>
                        <a:t>dataset4</a:t>
                      </a:r>
                      <a:endParaRPr lang="ko-Kore-KR" altLang="en-US" sz="12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4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(200, 100) 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(200,)</a:t>
                      </a:r>
                      <a:endParaRPr lang="ko-Kore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0 : 100  50.0%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1 : 100  50.0%</a:t>
                      </a:r>
                      <a:endParaRPr lang="ko-Kore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(200, 100)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(200,)</a:t>
                      </a:r>
                      <a:endParaRPr lang="ko-Kore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0 : 100  50.0%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1 : 100  50.0%</a:t>
                      </a:r>
                      <a:endParaRPr lang="ko-Kore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[[39  0]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 [0 43]]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  <a:highlight>
                            <a:srgbClr val="FFFF00"/>
                          </a:highlight>
                        </a:rPr>
                        <a:t>100.00% (N=82)</a:t>
                      </a:r>
                      <a:endParaRPr lang="ko-Kore-KR" altLang="en-US" sz="1200">
                        <a:solidFill>
                          <a:sysClr val="windowText" lastClr="00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9965253"/>
                  </a:ext>
                </a:extLst>
              </a:tr>
              <a:tr h="87764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>
                          <a:solidFill>
                            <a:sysClr val="windowText" lastClr="000000"/>
                          </a:solidFill>
                        </a:rPr>
                        <a:t>dataset5</a:t>
                      </a:r>
                      <a:endParaRPr lang="ko-Kore-KR" altLang="en-US" sz="1200" b="1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4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(391500, 300) (391500,)</a:t>
                      </a:r>
                      <a:endParaRPr lang="ko-Kore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1 : 60450        15.4%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2 : 78700        20.1%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3 : 79400        20.3%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4 : 82300        21.0%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5 : 90650        23.2%</a:t>
                      </a:r>
                      <a:endParaRPr lang="ko-Kore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(167650, 300)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(167650,)</a:t>
                      </a:r>
                      <a:endParaRPr lang="ko-Kore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1 : 25900        15.4%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2 : 33700        20.1%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3 : 34000        20.3%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4 : 35250        21.0%</a:t>
                      </a:r>
                    </a:p>
                    <a:p>
                      <a:r>
                        <a:rPr lang="en-US" altLang="ko-Kore-KR" sz="1200">
                          <a:solidFill>
                            <a:sysClr val="windowText" lastClr="000000"/>
                          </a:solidFill>
                        </a:rPr>
                        <a:t>5 : 38800        23.1%</a:t>
                      </a:r>
                      <a:endParaRPr lang="ko-Kore-KR" altLang="en-US" sz="120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[[4038   873  2416  6265  3627]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 [43  1776 12495  4426  3669]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 [129  2100 17259  2119  1066]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 [2736  1068  6316  8875  4462]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</a:rPr>
                        <a:t> [222  1993  5345  4782 13330]]</a:t>
                      </a:r>
                    </a:p>
                    <a:p>
                      <a:r>
                        <a:rPr lang="en-US" altLang="ko-Kore-KR" sz="1200" dirty="0">
                          <a:solidFill>
                            <a:sysClr val="windowText" lastClr="000000"/>
                          </a:solidFill>
                          <a:highlight>
                            <a:srgbClr val="FFFF00"/>
                          </a:highlight>
                        </a:rPr>
                        <a:t>40.63% (N=111430)</a:t>
                      </a:r>
                      <a:endParaRPr lang="ko-Kore-KR" altLang="en-US" sz="1200" dirty="0">
                        <a:solidFill>
                          <a:sysClr val="windowText" lastClr="00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505704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76907D4-4C97-7C77-53E7-E1BD0C556110}"/>
              </a:ext>
            </a:extLst>
          </p:cNvPr>
          <p:cNvSpPr txBox="1"/>
          <p:nvPr/>
        </p:nvSpPr>
        <p:spPr>
          <a:xfrm>
            <a:off x="482601" y="265390"/>
            <a:ext cx="5799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/>
              <a:t>train set</a:t>
            </a:r>
            <a:r>
              <a:rPr kumimoji="1" lang="ko-KR" altLang="en-US"/>
              <a:t>과 </a:t>
            </a:r>
            <a:r>
              <a:rPr kumimoji="1" lang="en-US" altLang="ko-KR"/>
              <a:t>test set </a:t>
            </a:r>
            <a:r>
              <a:rPr kumimoji="1" lang="ko-KR" altLang="en-US"/>
              <a:t>병합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en-US" altLang="ko-KR"/>
              <a:t>train : validation : test = 8 : 1 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Augmentation </a:t>
            </a:r>
            <a:r>
              <a:rPr kumimoji="1" lang="ko-KR" altLang="en-US"/>
              <a:t>수행</a:t>
            </a:r>
            <a:r>
              <a:rPr kumimoji="1" lang="en-US" altLang="ko-KR"/>
              <a:t> (Dataset size x2)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/>
              <a:t>Lr scheduling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11766F1-0485-4C5E-BC14-9DA8D0E31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26666" y="141611"/>
            <a:ext cx="2984612" cy="426898"/>
          </a:xfrm>
        </p:spPr>
        <p:txBody>
          <a:bodyPr>
            <a:normAutofit/>
          </a:bodyPr>
          <a:lstStyle/>
          <a:p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  <a:r>
              <a:rPr lang="ko-KR" altLang="en-US" sz="1800" b="1" dirty="0"/>
              <a:t> 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구승연</a:t>
            </a:r>
            <a:r>
              <a:rPr lang="ko-KR" altLang="en-US" sz="1800" b="1" dirty="0"/>
              <a:t>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17:17-17:19</a:t>
            </a:r>
            <a:r>
              <a:rPr lang="ko-KR" alt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0415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766F1-0485-4C5E-BC14-9DA8D0E31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050" y="1122363"/>
            <a:ext cx="10706100" cy="2387600"/>
          </a:xfrm>
        </p:spPr>
        <p:txBody>
          <a:bodyPr/>
          <a:lstStyle/>
          <a:p>
            <a:r>
              <a:rPr lang="en-US" altLang="ko-KR" dirty="0"/>
              <a:t>Submit</a:t>
            </a:r>
            <a:r>
              <a:rPr lang="ko-KR" altLang="en-US" dirty="0"/>
              <a:t> </a:t>
            </a:r>
            <a:r>
              <a:rPr lang="en-US" altLang="ko-KR" dirty="0" err="1"/>
              <a:t>Votings</a:t>
            </a:r>
            <a:r>
              <a:rPr lang="en-US" altLang="ko-KR" dirty="0"/>
              <a:t> for Your Team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A21FAA-B2B3-4759-A5FB-C43A3FBDA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6550" y="3725863"/>
            <a:ext cx="5629275" cy="1655762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Vote five best presenters with whom I want to work.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2606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9A5E51C-4FC6-4FFC-BA08-82C448DA2A8E}"/>
              </a:ext>
            </a:extLst>
          </p:cNvPr>
          <p:cNvSpPr/>
          <p:nvPr/>
        </p:nvSpPr>
        <p:spPr>
          <a:xfrm>
            <a:off x="0" y="0"/>
            <a:ext cx="17611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CAEB67-C5B7-43D2-82A2-1403F6254261}"/>
              </a:ext>
            </a:extLst>
          </p:cNvPr>
          <p:cNvSpPr txBox="1"/>
          <p:nvPr/>
        </p:nvSpPr>
        <p:spPr>
          <a:xfrm>
            <a:off x="96879" y="4220754"/>
            <a:ext cx="1664238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한양대학교</a:t>
            </a:r>
            <a:endParaRPr lang="en-US" altLang="ko-KR" sz="14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인공지능융합학과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석사과정</a:t>
            </a:r>
            <a:endParaRPr lang="en-US" altLang="ko-KR" sz="12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최찬역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F9BD3-D556-47A1-9707-7EFBB84FD03B}"/>
              </a:ext>
            </a:extLst>
          </p:cNvPr>
          <p:cNvSpPr txBox="1"/>
          <p:nvPr/>
        </p:nvSpPr>
        <p:spPr>
          <a:xfrm>
            <a:off x="54851" y="641622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AI</a:t>
            </a:r>
          </a:p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Programming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FB075D-1230-4437-8229-243534A9E945}"/>
              </a:ext>
            </a:extLst>
          </p:cNvPr>
          <p:cNvSpPr txBox="1"/>
          <p:nvPr/>
        </p:nvSpPr>
        <p:spPr>
          <a:xfrm>
            <a:off x="11675634" y="6467261"/>
            <a:ext cx="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1</a:t>
            </a: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07AA50-BE79-4978-A269-F0F2ABA2E9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4" t="28095" r="17410" b="30818"/>
          <a:stretch/>
        </p:blipFill>
        <p:spPr>
          <a:xfrm>
            <a:off x="0" y="6582881"/>
            <a:ext cx="1293020" cy="27882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687155E-8BE8-4ACA-B751-4EE54E651C76}"/>
              </a:ext>
            </a:extLst>
          </p:cNvPr>
          <p:cNvSpPr/>
          <p:nvPr/>
        </p:nvSpPr>
        <p:spPr>
          <a:xfrm>
            <a:off x="1293020" y="6582881"/>
            <a:ext cx="468097" cy="275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9073E6-2482-4D07-A098-EE7601F9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866" y="1278682"/>
            <a:ext cx="5674883" cy="44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588430-8B7A-4D88-89B0-FA5FD0241D82}"/>
              </a:ext>
            </a:extLst>
          </p:cNvPr>
          <p:cNvSpPr txBox="1"/>
          <p:nvPr/>
        </p:nvSpPr>
        <p:spPr>
          <a:xfrm>
            <a:off x="2640442" y="918621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Dataset #1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75DD8C-B7AE-42C1-8916-9206F4E27C42}"/>
              </a:ext>
            </a:extLst>
          </p:cNvPr>
          <p:cNvSpPr txBox="1"/>
          <p:nvPr/>
        </p:nvSpPr>
        <p:spPr>
          <a:xfrm>
            <a:off x="5304929" y="5584380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4C6CD1-2745-42D8-AA8B-2F5944DACD9F}"/>
              </a:ext>
            </a:extLst>
          </p:cNvPr>
          <p:cNvSpPr txBox="1"/>
          <p:nvPr/>
        </p:nvSpPr>
        <p:spPr>
          <a:xfrm>
            <a:off x="1964102" y="3059668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CA1DD19-33F4-49B2-B15C-F37B13DDD05C}"/>
              </a:ext>
            </a:extLst>
          </p:cNvPr>
          <p:cNvSpPr/>
          <p:nvPr/>
        </p:nvSpPr>
        <p:spPr>
          <a:xfrm>
            <a:off x="6743040" y="1089110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365E8EA-07DD-46B5-AC59-4F1EA1B41B04}"/>
              </a:ext>
            </a:extLst>
          </p:cNvPr>
          <p:cNvSpPr/>
          <p:nvPr/>
        </p:nvSpPr>
        <p:spPr>
          <a:xfrm>
            <a:off x="5755693" y="108895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854C3-76E0-4D81-A481-0AC612074475}"/>
              </a:ext>
            </a:extLst>
          </p:cNvPr>
          <p:cNvSpPr txBox="1"/>
          <p:nvPr/>
        </p:nvSpPr>
        <p:spPr>
          <a:xfrm>
            <a:off x="5934077" y="9942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39239A-E802-4C86-A23C-1A3AC458BCEF}"/>
              </a:ext>
            </a:extLst>
          </p:cNvPr>
          <p:cNvSpPr txBox="1"/>
          <p:nvPr/>
        </p:nvSpPr>
        <p:spPr>
          <a:xfrm>
            <a:off x="6899130" y="9942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4F1099-F6C9-4126-A73D-3544CBFD10BD}"/>
              </a:ext>
            </a:extLst>
          </p:cNvPr>
          <p:cNvSpPr txBox="1"/>
          <p:nvPr/>
        </p:nvSpPr>
        <p:spPr>
          <a:xfrm>
            <a:off x="2639680" y="624956"/>
            <a:ext cx="163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Preprocessing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5C89DE-8950-4310-931A-7BAED4F2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641" y="1363620"/>
            <a:ext cx="2479093" cy="195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8D7D077-0D7B-4BDA-9653-C072B9D75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976" y="3542933"/>
            <a:ext cx="2266422" cy="214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1D1C5F12-CCB1-4CE6-8939-4D4266EA0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32305" y="93944"/>
            <a:ext cx="2444663" cy="384719"/>
          </a:xfrm>
        </p:spPr>
        <p:txBody>
          <a:bodyPr>
            <a:normAutofit/>
          </a:bodyPr>
          <a:lstStyle/>
          <a:p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b="1" dirty="0"/>
              <a:t> </a:t>
            </a:r>
            <a:r>
              <a:rPr lang="ko-KR" altLang="en-US" sz="1800" b="1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최찬역</a:t>
            </a:r>
            <a:r>
              <a:rPr lang="ko-KR" altLang="en-US" sz="1800" b="1" dirty="0"/>
              <a:t> </a:t>
            </a: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15:13-15:15</a:t>
            </a:r>
            <a:r>
              <a:rPr lang="ko-KR" alt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2066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8018EFD-2FBD-4267-AD27-CCC6834A21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4" t="28095" r="17410" b="30818"/>
          <a:stretch/>
        </p:blipFill>
        <p:spPr>
          <a:xfrm>
            <a:off x="0" y="6582881"/>
            <a:ext cx="1293020" cy="278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C8FCAA-B378-4E46-A84C-089135C1E90C}"/>
              </a:ext>
            </a:extLst>
          </p:cNvPr>
          <p:cNvSpPr txBox="1"/>
          <p:nvPr/>
        </p:nvSpPr>
        <p:spPr>
          <a:xfrm>
            <a:off x="11675634" y="6467261"/>
            <a:ext cx="35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</a:t>
            </a: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53523A8-7C69-4271-A0E4-830C001B8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582" y="1248673"/>
            <a:ext cx="5892122" cy="436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78CB6DC-66F6-4661-AF73-43487A915C4B}"/>
              </a:ext>
            </a:extLst>
          </p:cNvPr>
          <p:cNvGrpSpPr/>
          <p:nvPr/>
        </p:nvGrpSpPr>
        <p:grpSpPr>
          <a:xfrm>
            <a:off x="337296" y="1069720"/>
            <a:ext cx="5395577" cy="4718560"/>
            <a:chOff x="337296" y="1752434"/>
            <a:chExt cx="5395577" cy="471856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C08CE73-4EE8-4E8D-B259-3421DC666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7296" y="1752434"/>
              <a:ext cx="5395577" cy="335313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263A8F-C539-4C1E-9FA0-56BE0C468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296" y="4993666"/>
              <a:ext cx="5395577" cy="1477328"/>
            </a:xfrm>
            <a:prstGeom prst="rect">
              <a:avLst/>
            </a:prstGeom>
            <a:solidFill>
              <a:srgbClr val="38383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0" rIns="9144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latinLnBrk="0"/>
              <a:r>
                <a:rPr lang="en-US" altLang="ko-KR" sz="1200" b="0" dirty="0" err="1">
                  <a:solidFill>
                    <a:srgbClr val="D4D4D4"/>
                  </a:solidFill>
                  <a:effectLst/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model.evaluate</a:t>
              </a:r>
              <a:r>
                <a:rPr lang="en-US" altLang="ko-KR" sz="1200" b="0" dirty="0">
                  <a:solidFill>
                    <a:srgbClr val="DCDCDC"/>
                  </a:solidFill>
                  <a:effectLst/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(</a:t>
              </a:r>
              <a:r>
                <a:rPr lang="en-US" altLang="ko-KR" sz="1200" b="0" dirty="0" err="1">
                  <a:solidFill>
                    <a:srgbClr val="D4D4D4"/>
                  </a:solidFill>
                  <a:effectLst/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testdata</a:t>
              </a:r>
              <a:r>
                <a:rPr lang="en-US" altLang="ko-KR" sz="1200" b="0" dirty="0">
                  <a:solidFill>
                    <a:srgbClr val="DCDCDC"/>
                  </a:solidFill>
                  <a:effectLst/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</a:t>
              </a:r>
              <a:r>
                <a:rPr lang="en-US" altLang="ko-KR" sz="1200" b="0" dirty="0">
                  <a:solidFill>
                    <a:srgbClr val="D4D4D4"/>
                  </a:solidFill>
                  <a:effectLst/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  testy</a:t>
              </a:r>
              <a:r>
                <a:rPr lang="en-US" altLang="ko-KR" sz="1200" b="0" dirty="0">
                  <a:solidFill>
                    <a:srgbClr val="DCDCDC"/>
                  </a:solidFill>
                  <a:effectLst/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,</a:t>
              </a:r>
              <a:r>
                <a:rPr lang="en-US" altLang="ko-KR" sz="1200" b="0" dirty="0">
                  <a:solidFill>
                    <a:srgbClr val="D4D4D4"/>
                  </a:solidFill>
                  <a:effectLst/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 verbose=</a:t>
              </a:r>
              <a:r>
                <a:rPr lang="en-US" altLang="ko-KR" sz="1200" b="0" dirty="0">
                  <a:solidFill>
                    <a:srgbClr val="B5CEA8"/>
                  </a:solidFill>
                  <a:effectLst/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2</a:t>
              </a:r>
              <a:r>
                <a:rPr lang="en-US" altLang="ko-KR" sz="1200" b="0" dirty="0">
                  <a:solidFill>
                    <a:srgbClr val="DCDCDC"/>
                  </a:solidFill>
                  <a:effectLst/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)</a:t>
              </a:r>
              <a:endParaRPr lang="en-US" altLang="ko-KR" sz="1200" b="0" dirty="0">
                <a:solidFill>
                  <a:srgbClr val="D4D4D4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D5D5D5"/>
                  </a:solidFill>
                  <a:effectLst/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11/11 - 0s - 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D5D5D5"/>
                  </a:solidFill>
                  <a:effectLst/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loss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D5D5D5"/>
                  </a:solidFill>
                  <a:effectLst/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0.6084 - 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D5D5D5"/>
                  </a:solidFill>
                  <a:effectLst/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accuracy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D5D5D5"/>
                  </a:solidFill>
                  <a:effectLst/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: 0.7143 - 147ms/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D5D5D5"/>
                  </a:solidFill>
                  <a:effectLst/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epoch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D5D5D5"/>
                  </a:solidFill>
                  <a:effectLst/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- 13ms/</a:t>
              </a:r>
              <a:r>
                <a:rPr kumimoji="0" lang="ko-KR" altLang="ko-KR" sz="1200" b="0" i="0" u="none" strike="noStrike" cap="none" normalizeH="0" baseline="0" dirty="0" err="1">
                  <a:ln>
                    <a:noFill/>
                  </a:ln>
                  <a:solidFill>
                    <a:srgbClr val="D5D5D5"/>
                  </a:solidFill>
                  <a:effectLst/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step</a:t>
              </a: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D5D5D5"/>
                  </a:solidFill>
                  <a:effectLst/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endPara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200" b="0" i="0" u="none" strike="noStrike" cap="none" normalizeH="0" baseline="0" dirty="0">
                  <a:ln>
                    <a:noFill/>
                  </a:ln>
                  <a:solidFill>
                    <a:srgbClr val="D5D5D5"/>
                  </a:solidFill>
                  <a:effectLst/>
                  <a:latin typeface="210 옴니고딕 030" panose="02020603020101020101" pitchFamily="18" charset="-127"/>
                  <a:ea typeface="210 옴니고딕 030" panose="02020603020101020101" pitchFamily="18" charset="-127"/>
                  <a:cs typeface="Courier New" panose="02070309020205020404" pitchFamily="49" charset="0"/>
                </a:rPr>
                <a:t>[0.6084406971931458, 0.7142857313156128]</a:t>
              </a:r>
              <a:endPara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5D5D5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Courier New" panose="020703090202050204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512915-9567-4321-A62A-EF383CEF3648}"/>
              </a:ext>
            </a:extLst>
          </p:cNvPr>
          <p:cNvSpPr/>
          <p:nvPr/>
        </p:nvSpPr>
        <p:spPr>
          <a:xfrm>
            <a:off x="1231900" y="5078185"/>
            <a:ext cx="2489200" cy="25521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794EA90-CDCB-4EE3-BB32-7E210019595A}"/>
              </a:ext>
            </a:extLst>
          </p:cNvPr>
          <p:cNvSpPr txBox="1">
            <a:spLocks/>
          </p:cNvSpPr>
          <p:nvPr/>
        </p:nvSpPr>
        <p:spPr>
          <a:xfrm>
            <a:off x="9532305" y="93944"/>
            <a:ext cx="2444663" cy="384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800" b="1"/>
              <a:t>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최찬역</a:t>
            </a:r>
            <a:r>
              <a:rPr lang="ko-KR" altLang="en-US" sz="1800" b="1"/>
              <a:t> 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15:13-15:15</a:t>
            </a:r>
            <a:r>
              <a:rPr lang="ko-KR" altLang="en-US" sz="1800" b="1"/>
              <a:t> 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1234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766F1-0485-4C5E-BC14-9DA8D0E31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800" dirty="0"/>
              <a:t>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정홍석</a:t>
            </a:r>
            <a:r>
              <a:rPr lang="ko-KR" altLang="en-US" sz="800" dirty="0"/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15:16-15:18</a:t>
            </a:r>
            <a:r>
              <a:rPr lang="ko-KR" altLang="en-US" sz="800" dirty="0"/>
              <a:t>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DA21FAA-B2B3-4759-A5FB-C43A3FBDA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575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F4418-C727-4572-BE62-282AD46F6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proposal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908D01-9127-48F0-ABCE-46E016F4C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Dataset: dataset3</a:t>
            </a:r>
          </a:p>
          <a:p>
            <a:pPr lvl="1"/>
            <a:r>
              <a:rPr lang="en-US" altLang="ko-KR" dirty="0"/>
              <a:t>Train set: 60000 records, 784 features, 10 classes, balanced label ratio</a:t>
            </a:r>
          </a:p>
          <a:p>
            <a:pPr lvl="1"/>
            <a:r>
              <a:rPr lang="en-US" altLang="ko-KR" dirty="0"/>
              <a:t>Test set: 60000 records, 784 features, 10 classes, balanced label ratio</a:t>
            </a:r>
          </a:p>
          <a:p>
            <a:r>
              <a:rPr lang="en-US" altLang="ko-KR" dirty="0"/>
              <a:t>Model</a:t>
            </a:r>
          </a:p>
          <a:p>
            <a:pPr lvl="1"/>
            <a:r>
              <a:rPr lang="en-US" altLang="ko-KR" dirty="0"/>
              <a:t>Classifier with stratified k-fold cross validation</a:t>
            </a:r>
          </a:p>
          <a:p>
            <a:pPr lvl="1"/>
            <a:r>
              <a:rPr lang="en-US" altLang="ko-KR" dirty="0"/>
              <a:t>Multi Layer Perceptron</a:t>
            </a:r>
          </a:p>
          <a:p>
            <a:pPr lvl="2"/>
            <a:r>
              <a:rPr lang="en-US" altLang="ko-KR" dirty="0"/>
              <a:t>6 layers with batch normalization</a:t>
            </a:r>
          </a:p>
          <a:p>
            <a:pPr lvl="2"/>
            <a:r>
              <a:rPr lang="en-US" altLang="ko-KR" dirty="0" err="1"/>
              <a:t>Testset</a:t>
            </a:r>
            <a:r>
              <a:rPr lang="en-US" altLang="ko-KR" dirty="0"/>
              <a:t> result: 97.5% </a:t>
            </a:r>
            <a:r>
              <a:rPr lang="en-US" altLang="ko-KR" dirty="0" err="1"/>
              <a:t>acc</a:t>
            </a:r>
            <a:r>
              <a:rPr lang="en-US" altLang="ko-KR" dirty="0"/>
              <a:t>, 97.7% precision, 97.5% recall, 97.5% F1-score</a:t>
            </a:r>
          </a:p>
          <a:p>
            <a:pPr lvl="1"/>
            <a:r>
              <a:rPr lang="en-US" altLang="ko-KR" dirty="0" err="1"/>
              <a:t>XGBoost</a:t>
            </a:r>
            <a:endParaRPr lang="en-US" altLang="ko-KR" dirty="0"/>
          </a:p>
          <a:p>
            <a:pPr lvl="2"/>
            <a:r>
              <a:rPr lang="en-US" altLang="ko-KR" dirty="0"/>
              <a:t>No parameter grid search</a:t>
            </a:r>
          </a:p>
          <a:p>
            <a:pPr lvl="2"/>
            <a:r>
              <a:rPr lang="en-US" altLang="ko-KR" dirty="0" err="1"/>
              <a:t>Testset</a:t>
            </a:r>
            <a:r>
              <a:rPr lang="en-US" altLang="ko-KR" dirty="0"/>
              <a:t> result: 97.5% </a:t>
            </a:r>
            <a:r>
              <a:rPr lang="en-US" altLang="ko-KR" dirty="0" err="1"/>
              <a:t>acc</a:t>
            </a:r>
            <a:r>
              <a:rPr lang="en-US" altLang="ko-KR" dirty="0"/>
              <a:t>, 97.5% precision, 97.5% recall, 97.5% F1-score</a:t>
            </a:r>
          </a:p>
          <a:p>
            <a:r>
              <a:rPr lang="en-US" altLang="ko-KR" dirty="0"/>
              <a:t>To do: </a:t>
            </a:r>
            <a:r>
              <a:rPr lang="en-US" altLang="ko-KR" b="1" dirty="0"/>
              <a:t>parameter search, feature engineering</a:t>
            </a:r>
            <a:r>
              <a:rPr lang="en-US" altLang="ko-KR" b="1"/>
              <a:t>, etc.</a:t>
            </a:r>
            <a:endParaRPr lang="en-US" altLang="ko-KR" b="1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E1348C7-0D91-4783-914B-B224AE658C20}"/>
              </a:ext>
            </a:extLst>
          </p:cNvPr>
          <p:cNvSpPr txBox="1">
            <a:spLocks/>
          </p:cNvSpPr>
          <p:nvPr/>
        </p:nvSpPr>
        <p:spPr>
          <a:xfrm>
            <a:off x="9544050" y="48418"/>
            <a:ext cx="2505075" cy="63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800" b="1"/>
              <a:t> </a:t>
            </a:r>
            <a:r>
              <a:rPr lang="ko-KR" altLang="en-US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정동호</a:t>
            </a:r>
            <a:r>
              <a:rPr lang="ko-KR" altLang="en-US" sz="1800" b="1"/>
              <a:t> </a:t>
            </a:r>
            <a:r>
              <a:rPr lang="en-US" altLang="ko-KR" sz="18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15:19-15:21</a:t>
            </a:r>
            <a:r>
              <a:rPr lang="ko-KR" altLang="en-US" sz="1800" b="1"/>
              <a:t> 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770145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6DCD55-34C5-4F4F-B178-856B2FF5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13" y="237930"/>
            <a:ext cx="10737802" cy="638213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92182AE-B920-45BE-BF4E-35E27A1DC0BE}"/>
              </a:ext>
            </a:extLst>
          </p:cNvPr>
          <p:cNvSpPr txBox="1">
            <a:spLocks/>
          </p:cNvSpPr>
          <p:nvPr/>
        </p:nvSpPr>
        <p:spPr>
          <a:xfrm>
            <a:off x="8710127" y="60648"/>
            <a:ext cx="2932960" cy="60814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800" b="1" dirty="0"/>
              <a:t> </a:t>
            </a:r>
            <a:r>
              <a:rPr lang="ko-KR" altLang="en-US" sz="1800" b="1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장호천</a:t>
            </a:r>
            <a:r>
              <a:rPr lang="ko-KR" altLang="en-US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15:22-15:24</a:t>
            </a:r>
            <a:r>
              <a:rPr lang="ko-KR" altLang="en-US" sz="1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4962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2084</Words>
  <Application>Microsoft Office PowerPoint</Application>
  <PresentationFormat>와이드스크린</PresentationFormat>
  <Paragraphs>582</Paragraphs>
  <Slides>47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8" baseType="lpstr">
      <vt:lpstr>210 옴니고딕 030</vt:lpstr>
      <vt:lpstr>Noto Sans Symbols</vt:lpstr>
      <vt:lpstr>맑은 고딕</vt:lpstr>
      <vt:lpstr>맑은 고딕</vt:lpstr>
      <vt:lpstr>Arial</vt:lpstr>
      <vt:lpstr>Courier New</vt:lpstr>
      <vt:lpstr>Lato</vt:lpstr>
      <vt:lpstr>Segoe UI</vt:lpstr>
      <vt:lpstr>Times New Roman</vt:lpstr>
      <vt:lpstr>Wingdings</vt:lpstr>
      <vt:lpstr>Office 테마</vt:lpstr>
      <vt:lpstr>1 황성현 15:01-15:03 </vt:lpstr>
      <vt:lpstr>2 한병현 15:04-15:06 </vt:lpstr>
      <vt:lpstr>3 한명수 15:07-15:09 </vt:lpstr>
      <vt:lpstr>PowerPoint 프레젠테이션</vt:lpstr>
      <vt:lpstr>5 최찬역 15:13-15:15 </vt:lpstr>
      <vt:lpstr>PowerPoint 프레젠테이션</vt:lpstr>
      <vt:lpstr>6 정홍석 15:16-15:18 </vt:lpstr>
      <vt:lpstr>Project proposal</vt:lpstr>
      <vt:lpstr>PowerPoint 프레젠테이션</vt:lpstr>
      <vt:lpstr>PowerPoint 프레젠테이션</vt:lpstr>
      <vt:lpstr> Outline</vt:lpstr>
      <vt:lpstr> Classification results</vt:lpstr>
      <vt:lpstr>Dataset2      - base line model : Multi-resolution 1d convolution +       Attention based model    - further plan   - Data augmentation   - Model Ensemble   - Apply SWAG, multi-SWAG, .. To find better solution     </vt:lpstr>
      <vt:lpstr>PowerPoint 프레젠테이션</vt:lpstr>
      <vt:lpstr>PowerPoint 프레젠테이션</vt:lpstr>
      <vt:lpstr>PowerPoint 프레젠테이션</vt:lpstr>
      <vt:lpstr>13 이동우 15:41-15:43 </vt:lpstr>
      <vt:lpstr>PowerPoint 프레젠테이션</vt:lpstr>
      <vt:lpstr>PowerPoint 프레젠테이션</vt:lpstr>
      <vt:lpstr>PowerPoint 프레젠테이션</vt:lpstr>
      <vt:lpstr>PowerPoint 프레젠테이션</vt:lpstr>
      <vt:lpstr>Yuna Oh  Department of Articial Intelligence Control and Optimization Laboratory </vt:lpstr>
      <vt:lpstr>17 손지원 15:53-15:55 </vt:lpstr>
      <vt:lpstr>17 손지원 15:53-15:55 </vt:lpstr>
      <vt:lpstr>PowerPoint 프레젠테이션</vt:lpstr>
      <vt:lpstr>19 변준영 15:59-16:01 </vt:lpstr>
      <vt:lpstr>20 배영호 16:11-16:13 </vt:lpstr>
      <vt:lpstr>20 배영호 16:11-16:13 </vt:lpstr>
      <vt:lpstr>21 박성빈 16:14-16:16 </vt:lpstr>
      <vt:lpstr>PowerPoint 프레젠테이션</vt:lpstr>
      <vt:lpstr>Preliminary Data Analysis</vt:lpstr>
      <vt:lpstr>Results</vt:lpstr>
      <vt:lpstr>PowerPoint 프레젠테이션</vt:lpstr>
      <vt:lpstr>PowerPoint 프레젠테이션</vt:lpstr>
      <vt:lpstr>25 남혜린 16:26-16:28 </vt:lpstr>
      <vt:lpstr>26 김현우 16:29-16:31 </vt:lpstr>
      <vt:lpstr>AI_Programming </vt:lpstr>
      <vt:lpstr>28 김진수 16:44-16:46 </vt:lpstr>
      <vt:lpstr>Dataset3 </vt:lpstr>
      <vt:lpstr>30 김재민 16:50-16:52 </vt:lpstr>
      <vt:lpstr>PowerPoint 프레젠테이션</vt:lpstr>
      <vt:lpstr>32 김성은 16:56-16:58 </vt:lpstr>
      <vt:lpstr>33 김남형 16:59-17:01 </vt:lpstr>
      <vt:lpstr>Know your data!</vt:lpstr>
      <vt:lpstr>35 김강산 17:14-17:16 </vt:lpstr>
      <vt:lpstr>36 구승연 17:17-17:19 </vt:lpstr>
      <vt:lpstr>Submit Votings for Your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 황성현 15:01-15:03 </dc:title>
  <dc:creator>NohYung-Kyun</dc:creator>
  <cp:lastModifiedBy>NohYung-Kyun</cp:lastModifiedBy>
  <cp:revision>35</cp:revision>
  <dcterms:created xsi:type="dcterms:W3CDTF">2022-04-25T02:51:49Z</dcterms:created>
  <dcterms:modified xsi:type="dcterms:W3CDTF">2022-04-27T15:47:07Z</dcterms:modified>
</cp:coreProperties>
</file>